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1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4"/>
  </p:notesMasterIdLst>
  <p:sldIdLst>
    <p:sldId id="393" r:id="rId3"/>
    <p:sldId id="926" r:id="rId4"/>
    <p:sldId id="935" r:id="rId5"/>
    <p:sldId id="910" r:id="rId6"/>
    <p:sldId id="912" r:id="rId7"/>
    <p:sldId id="916" r:id="rId8"/>
    <p:sldId id="917" r:id="rId9"/>
    <p:sldId id="918" r:id="rId10"/>
    <p:sldId id="919" r:id="rId11"/>
    <p:sldId id="920" r:id="rId12"/>
    <p:sldId id="923" r:id="rId13"/>
    <p:sldId id="924" r:id="rId14"/>
    <p:sldId id="921" r:id="rId15"/>
    <p:sldId id="925" r:id="rId16"/>
    <p:sldId id="256" r:id="rId17"/>
    <p:sldId id="928" r:id="rId18"/>
    <p:sldId id="929" r:id="rId19"/>
    <p:sldId id="932" r:id="rId20"/>
    <p:sldId id="931" r:id="rId21"/>
    <p:sldId id="264" r:id="rId22"/>
    <p:sldId id="259" r:id="rId23"/>
    <p:sldId id="309" r:id="rId24"/>
    <p:sldId id="908" r:id="rId25"/>
    <p:sldId id="266" r:id="rId26"/>
    <p:sldId id="263" r:id="rId27"/>
    <p:sldId id="311" r:id="rId28"/>
    <p:sldId id="909" r:id="rId29"/>
    <p:sldId id="933" r:id="rId30"/>
    <p:sldId id="937" r:id="rId31"/>
    <p:sldId id="907" r:id="rId32"/>
    <p:sldId id="92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3D6"/>
    <a:srgbClr val="E97132"/>
    <a:srgbClr val="A84F4E"/>
    <a:srgbClr val="0F9ED5"/>
    <a:srgbClr val="000000"/>
    <a:srgbClr val="0B23F4"/>
    <a:srgbClr val="F6823D"/>
    <a:srgbClr val="3636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–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–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51"/>
    <p:restoredTop sz="82232"/>
  </p:normalViewPr>
  <p:slideViewPr>
    <p:cSldViewPr snapToGrid="0" snapToObjects="1">
      <p:cViewPr varScale="1">
        <p:scale>
          <a:sx n="59" d="100"/>
          <a:sy n="59" d="100"/>
        </p:scale>
        <p:origin x="10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0138335688894596E-2"/>
          <c:y val="6.951682078549766E-2"/>
          <c:w val="0.91159733281155686"/>
          <c:h val="0.8688160044771633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yVal>
            <c:numRef>
              <c:f>Sheet1!$B$2:$B$4</c:f>
              <c:numCache>
                <c:formatCode>0.00E+00</c:formatCode>
                <c:ptCount val="3"/>
                <c:pt idx="0">
                  <c:v>0</c:v>
                </c:pt>
                <c:pt idx="1">
                  <c:v>0</c:v>
                </c:pt>
                <c:pt idx="2" formatCode="General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74C-3D46-93BD-E9FAFF4C40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78994351"/>
        <c:axId val="1960395311"/>
      </c:scatterChart>
      <c:valAx>
        <c:axId val="1978994351"/>
        <c:scaling>
          <c:logBase val="10"/>
          <c:orientation val="minMax"/>
          <c:max val="100000"/>
          <c:min val="9.9999999999999998E-2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.00E+00" sourceLinked="0"/>
        <c:majorTickMark val="out"/>
        <c:minorTickMark val="out"/>
        <c:tickLblPos val="none"/>
        <c:spPr>
          <a:noFill/>
          <a:ln w="12700" cap="flat" cmpd="sng" algn="ctr">
            <a:solidFill>
              <a:schemeClr val="dk1"/>
            </a:solidFill>
            <a:prstDash val="solid"/>
            <a:miter lim="800000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0395311"/>
        <c:crosses val="autoZero"/>
        <c:crossBetween val="midCat"/>
        <c:majorUnit val="10"/>
        <c:minorUnit val="10"/>
      </c:valAx>
      <c:valAx>
        <c:axId val="1960395311"/>
        <c:scaling>
          <c:orientation val="minMax"/>
          <c:max val="500"/>
          <c:min val="10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.00E+00" sourceLinked="1"/>
        <c:majorTickMark val="out"/>
        <c:minorTickMark val="out"/>
        <c:tickLblPos val="none"/>
        <c:spPr>
          <a:noFill/>
          <a:ln w="12700" cap="flat" cmpd="sng" algn="ctr">
            <a:solidFill>
              <a:schemeClr val="dk1"/>
            </a:solidFill>
            <a:prstDash val="solid"/>
            <a:miter lim="800000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8994351"/>
        <c:crossesAt val="9.9999999999999995E-21"/>
        <c:crossBetween val="midCat"/>
        <c:majorUnit val="100"/>
        <c:minorUnit val="50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0138335688894596E-2"/>
          <c:y val="6.951682078549766E-2"/>
          <c:w val="0.91159733281155686"/>
          <c:h val="0.8688160044771633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yVal>
            <c:numRef>
              <c:f>Sheet1!$B$2:$B$4</c:f>
              <c:numCache>
                <c:formatCode>0.00E+00</c:formatCode>
                <c:ptCount val="3"/>
                <c:pt idx="0">
                  <c:v>0</c:v>
                </c:pt>
                <c:pt idx="1">
                  <c:v>0</c:v>
                </c:pt>
                <c:pt idx="2" formatCode="General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74C-3D46-93BD-E9FAFF4C40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78994351"/>
        <c:axId val="1960395311"/>
      </c:scatterChart>
      <c:valAx>
        <c:axId val="1978994351"/>
        <c:scaling>
          <c:logBase val="10"/>
          <c:orientation val="minMax"/>
          <c:max val="100000"/>
          <c:min val="9.9999999999999998E-2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.00E+00" sourceLinked="0"/>
        <c:majorTickMark val="out"/>
        <c:minorTickMark val="out"/>
        <c:tickLblPos val="none"/>
        <c:spPr>
          <a:noFill/>
          <a:ln w="12700" cap="flat" cmpd="sng" algn="ctr">
            <a:solidFill>
              <a:schemeClr val="dk1"/>
            </a:solidFill>
            <a:prstDash val="solid"/>
            <a:miter lim="800000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0395311"/>
        <c:crosses val="autoZero"/>
        <c:crossBetween val="midCat"/>
        <c:majorUnit val="10"/>
        <c:minorUnit val="10"/>
      </c:valAx>
      <c:valAx>
        <c:axId val="1960395311"/>
        <c:scaling>
          <c:orientation val="minMax"/>
          <c:max val="500"/>
          <c:min val="10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.00E+00" sourceLinked="1"/>
        <c:majorTickMark val="out"/>
        <c:minorTickMark val="out"/>
        <c:tickLblPos val="none"/>
        <c:spPr>
          <a:noFill/>
          <a:ln w="12700" cap="flat" cmpd="sng" algn="ctr">
            <a:solidFill>
              <a:schemeClr val="dk1"/>
            </a:solidFill>
            <a:prstDash val="solid"/>
            <a:miter lim="800000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8994351"/>
        <c:crossesAt val="9.9999999999999995E-21"/>
        <c:crossBetween val="midCat"/>
        <c:majorUnit val="100"/>
        <c:minorUnit val="50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02T10:15:55.738"/>
    </inkml:context>
    <inkml:brush xml:id="br0">
      <inkml:brushProperty name="width" value="0.4" units="cm"/>
      <inkml:brushProperty name="height" value="0.8" units="cm"/>
      <inkml:brushProperty name="color" value="#FF8517"/>
      <inkml:brushProperty name="tip" value="rectangle"/>
      <inkml:brushProperty name="rasterOp" value="maskPen"/>
    </inkml:brush>
  </inkml:definitions>
  <inkml:trace contextRef="#ctx0" brushRef="#br0">0 1,'81'0,"0"0,-1 0,9 0,2 0,2 0,-17 0,1 0,1 0,0 0,2 0,0 0,0 0,-2 0,18 0,-2 0,-2 0,-9 0,-2 0,-2 0,-8 0,-3-1,-1 2,21-1,-3 1,-10 2,-4 2,-16 1,-5 1,15 9,-29 0,-20-4,-8 1,-33 11,-64 22,15-12,-7 2,15-8,-2-1,-2 1,-3 1,-1 0,1 0,6-4,1-1,1-1,-25 8,3-3,7-5,3-1,10-5,2-1,8-2,1-1,-37 7,9-5,8-5,4-2,5 0,14 1,9 1,13 2,8 0,6 1,5 3,49 8,19-2,0-6,6 0,2-4,3 0,6 2,1 2,-1 1,-1 1,-5-1,-1 0,-8-1,-3 0,34 9,-21-8,-16-6,-16-4,-11-2,-9-2,4-1,1-2,-1 0,6 0,-7 0,13 0,4 0,10 0,3-3,-1 1,-8-3,-8 1,-10 0,-7 0,10-5,-10 3,13-4,-12 4,2-1,9-5,-7 5,5-3</inkml:trace>
</inkml:ink>
</file>

<file path=ppt/media/hdphoto1.wdp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ti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gif>
</file>

<file path=ppt/media/image44.jpeg>
</file>

<file path=ppt/media/image45.pn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0.png>
</file>

<file path=ppt/media/image51.pn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png>
</file>

<file path=ppt/media/image8.png>
</file>

<file path=ppt/media/image9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80F5A5-67E5-3842-AA65-BE709483C6E9}" type="datetimeFigureOut">
              <a:rPr lang="en-US" smtClean="0"/>
              <a:t>4/2/25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E98CC2-200C-5647-AF1F-E4467922C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96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E98CC2-200C-5647-AF1F-E4467922C0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3249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E98CC2-200C-5647-AF1F-E4467922C0D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3763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E98CC2-200C-5647-AF1F-E4467922C0D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64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4BEFF-4E23-BF53-C10C-84DC9D3F7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31BEF7-83F6-9960-F021-7146020589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901FEA-150D-7176-7647-C996969B08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D44D75-F343-71AD-37F4-E35761F6D5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E98CC2-200C-5647-AF1F-E4467922C0D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139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69CB4D-E9E2-EE47-C4EA-A998859D9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9DC346-2F4A-2420-1711-24E7F776DA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ECC336-F52B-CC4D-A878-00CBCF7D8B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E88AA5-DD78-8BE5-C7D5-CF81242E14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E98CC2-200C-5647-AF1F-E4467922C0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8886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D41114-E119-6249-7C1B-A5FF8EEE7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731374-5C88-CF57-DEC1-E758B29218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A2EEFF-BBD9-2EBD-7AFF-A4AA018903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strength of interaction, and the constant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70A9C3-FA8F-5104-063F-EE3AC4DCD9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E98CC2-200C-5647-AF1F-E4467922C0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4407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E98CC2-200C-5647-AF1F-E4467922C0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2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6C3C8-BBC8-D506-36EB-0352974AF8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D64EC4-E5CF-6362-50FB-7CCA023F36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0E3E58-7DA9-01FE-0335-6BC5AE944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DE6FD-3236-3C42-0463-08DAA65228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E98CC2-200C-5647-AF1F-E4467922C0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505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25187-7261-613E-7558-9FC64CCBE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5F5C8B-B500-2415-E3EA-ED2FEDA03D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70F2EC-DB96-267F-D4CF-03F1BA8DE7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6A239-2F36-7CC3-D4A5-7EEEB830BB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E98CC2-200C-5647-AF1F-E4467922C0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0168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E98CC2-200C-5647-AF1F-E4467922C0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01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E98CC2-200C-5647-AF1F-E4467922C0D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6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sieve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473A60-67F0-4B46-9F0A-00354812968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9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D72A6-744B-9441-887A-676DCD88C2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F761AD-6B64-D043-B371-4F9F1AEF4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FB81B-7ED2-0D47-864C-5E68BC41F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9D41C-19A4-354E-A160-F757AC018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0935B-B179-5A4E-9355-A95D91360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43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7682E-3666-E44C-9A83-2C46A0BF9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5C7AF-26B3-564D-849D-3E4F2BD44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89CD6-2C46-9144-AE76-3900F6EA1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42775-68B8-934D-8F4C-6786D9C6E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D35C9-DF30-F240-ADF2-8E7434802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58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A7BD74-58B1-EC4E-9E17-18F0B9032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B9B2EA-639B-DB49-9F09-32D7C4ACF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51836-92BF-9C42-86E0-D7D3D96DF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EB755-E1CD-1B44-B91C-41734842F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E7970-9236-9947-8ED8-E6B63BF4D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1545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7C5BE-DA9B-E972-16E3-3A17537E10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317B3D-2D7D-2E32-0B54-9AB28F9F1C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D3BF8-4B4C-395D-07F5-7F1057ABF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B6F9F-B2C6-4525-2D73-1E5D204DE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80590-3CD6-EADC-14E5-216EED789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2379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6E0AB-A366-34D4-F13A-9374DD4B4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A4860-341A-5F3B-7212-36EE17E83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67234-7925-9407-98A4-A6F4D2AF8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CD1A9-1E15-B27D-D7E7-BE96293E8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9A649-C59B-6A71-29A2-EDE695972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959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7F8A9-12EF-433C-DE37-A1DF7A228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6992B-263E-A94F-4290-601423D4E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5BC70F-E642-5C39-191F-AC185CAA6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1AB6E-574A-9506-91F3-5141F4449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18A3E-F1D2-8C90-0CBC-4949E64A1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53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478A-460E-8FE2-4537-3C882B077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FF1C7-A9C3-4507-427E-A0CB669526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3B44F-E0E2-80C7-FAD0-470FE11DE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6E2FF-1B33-90C0-82CD-2F25DFB1A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89941-4C27-C6CE-1B4A-2A3425C5F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EE9A8-F181-6BC5-08F4-C834E0F4D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466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2A19-94EC-1E68-93EB-2BC2B26AA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25BBF-5A52-2924-01DD-858A9C113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0E166-0854-BDBE-F707-7EE560FB15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5A24F2-8075-6A84-1479-8FAF2540E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F70F0-F59B-5194-9EB5-80A2628D08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D3A7A0-1BDC-9950-082F-09D1AFDD5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3B9D4E-1C96-CC8A-6B16-C13A4B2E8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8BF49A-DA93-CDE7-36DE-F16750C92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546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4CDEA-0C92-7C7F-A975-F1AB131DB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A73D40-9CA7-3390-01AC-B18D659F3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236CCF-73D9-4EF7-22EE-6A70EE275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1BBA84-B4BD-A790-07B4-EA348488A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324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26BBDF-E554-8F79-F0E8-2AA73A25A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502987-DB9F-F1D8-AD17-C086CD017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42FDE-F209-AC01-3241-5BD9EEE55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1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E55B4-D0A5-CD7A-67AE-997BCF3BF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E7477-6BD8-870A-CA93-F091F6507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84841-A2BF-83D0-FB47-DBC5D0478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DEF00-451C-BED2-055A-A8D3B70F8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E0EFA3-16A8-0E88-8D82-79B1128D0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01683-54C1-7A32-28B5-B081E4AB6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385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F9DF7-0E1B-D140-A6F7-8DC473F70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E0E03-9744-CD46-9E2B-26C3C6EE62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CC8D4-B272-F94B-BE9E-B962FEF5A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5F61B-07FD-FA4B-BBED-6C45443A8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F85BF-E6DD-B447-A524-19DD0EF3B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4469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AC210-2267-C252-AF99-46706B021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8B3AF8-B13C-A6BF-0129-63EFAA4962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9EA76-C8E5-2651-CFCF-73BDC1DEB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97A24-C25C-1E8A-2829-179639462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800E2A-CE5C-DEA1-67A8-14846C8FA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5757E-7B49-E6AB-88BF-4C8EEB2D4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1657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09520-06F5-F40F-EAE8-848EB635F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F38E8F-566B-978C-B852-CBF6FF31B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C99DB-5C10-C53C-7D41-FDD031F44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36413-54E6-A6FB-DEEA-2DFF3649D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27CCB-E1CB-3DF4-8FD0-93B2EAD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6405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51D33F-E2EA-8CC2-9197-CA4D9C8E72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1FCB84-BC54-4675-1912-09C7F0A10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D89DD-39E0-D086-312F-33906B9FC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1473B-654B-BE05-F4E7-EDF90CE43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CED02-EBF0-488D-389C-411851845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59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92D0A-8AED-D549-93CC-1D7D8A936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5BC3B-F74A-A643-98F2-3E31F80FD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89030-0294-FA45-B9E0-E64EB1EFE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14DE5-3390-7740-82AE-6898C3454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CEDF2-B69B-3241-A26A-96545258A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75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1A1A0-49DD-DB4C-9997-8BA89B20B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38351-0B3E-2340-846A-53457B3EAF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F76E4D-86FC-004B-890D-9F8AD23DD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AC7602-02BD-3F4E-A07E-A07084957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116169-023D-0E48-8A2B-22181D052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3C3088-D5DE-BD4A-A105-B21340857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09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58A7B-0E93-8D47-BBDD-3A8E27931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2D14D-533C-194F-A112-8C47272AA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36A07A-2673-9B4E-8C2A-1E5291F6A5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C8EC7A-D456-F642-A296-CED9ABA842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26244-E2C5-3B42-96E1-1D561305E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7B45B3-5733-A04C-A3EC-EDC933D85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FA68CC-11A8-884A-ADD0-BB79EAB8B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862C1D-3D9E-C543-8052-CDEF642DB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653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F21EA-4D73-1E4A-8384-96A3FBABA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EC2EBA-436B-DD4B-9198-CBCE95626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4BFB6E-DB47-BF4E-A67D-8A05B3E9E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335E61-A7BE-0049-9DCF-43F651A8F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53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E13653-2A43-4746-BBCF-10656AA80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7826AE-E6B6-074B-B6F2-6C67FC183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82C531-EDB1-E446-A9ED-240F7F9F0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04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9261-7FAC-C347-8532-A2946341C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99A55-4C55-DF4A-9AA0-E291A60FD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3EA926-5F20-DB42-B15F-41998E780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B2EB8-1B83-DB4F-AFE0-03A3D637C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29B12-6E29-E242-8A28-5F010EF58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0867F-F6D6-CD4A-91C8-F02991D3B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009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25F44-DA22-244D-BD25-576CCEEE1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EB4235-9B66-8446-8343-7A9F96B5A0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DFBB77-97B4-0A4B-8380-577B83A85C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725FAC-DAD4-F742-B368-96457471E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F67B5A-9DF5-9F49-8DA1-7AF4EAFB2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98A6EB-46EE-AF4D-98D6-329462CD4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00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E37EE-210F-9748-A4C7-BC9153456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76991C-C0E7-9D4A-8E51-DA4FF86D0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0DCB3-5D0A-A446-BD09-5A24401883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81BB5-E20A-CD4C-947A-3D344C8E0D4E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378D7-5BA6-A345-B8A2-A3C94E4F4A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6709A-BCE2-D649-BD6D-FE6BF6C4A9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39249-436B-5C40-A138-6331E046F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227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8A40B9-1FF7-4CD0-A6BC-9478FABE3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EC52C-A166-483E-E38A-A17CFB078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BC659-3D11-60FD-7597-2691F95D5F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393D8-B142-A236-6CA9-8F2BB50A96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1BE3C-6BEF-B1CB-ECA3-4257433180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630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hyperlink" Target="mailto:h.pollak@sms.ed.ac.uk" TargetMode="External"/><Relationship Id="rId4" Type="http://schemas.openxmlformats.org/officeDocument/2006/relationships/hyperlink" Target="mailto:matteo.degiacomi@ed.ac.uk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1.tif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hyperlink" Target="https://www.ossila.com/pages/introduction-2d-materials" TargetMode="Externa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ssila.com/pages/introduction-2d-material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39/D3GC01822A" TargetMode="External"/><Relationship Id="rId7" Type="http://schemas.openxmlformats.org/officeDocument/2006/relationships/hyperlink" Target="https://doi.org/10.3390/nano8110942" TargetMode="External"/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hyperlink" Target="http://www.irocks.com/" TargetMode="External"/><Relationship Id="rId4" Type="http://schemas.openxmlformats.org/officeDocument/2006/relationships/image" Target="../media/image4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0.png"/><Relationship Id="rId5" Type="http://schemas.openxmlformats.org/officeDocument/2006/relationships/customXml" Target="../ink/ink1.xml"/><Relationship Id="rId4" Type="http://schemas.openxmlformats.org/officeDocument/2006/relationships/hyperlink" Target="http://dx.doi.org/10.1127/0935-1221/2011/0023-2084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7.xml"/><Relationship Id="rId4" Type="http://schemas.openxmlformats.org/officeDocument/2006/relationships/hyperlink" Target="http://dx.doi.org/10.1127/0935-1221/2011/0023-2084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2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4" name="Picture 13" descr="A hexagon structure with many objects&#10;&#10;Description automatically generated">
            <a:extLst>
              <a:ext uri="{FF2B5EF4-FFF2-40B4-BE49-F238E27FC236}">
                <a16:creationId xmlns:a16="http://schemas.microsoft.com/office/drawing/2014/main" id="{15F92873-623F-C24E-3193-AE27F53A5C8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36663" b="947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4E03DF-1F45-B044-8C0F-EFA75EB25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0869"/>
            <a:ext cx="12192000" cy="106773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400" noProof="0" dirty="0">
                <a:ln w="22225"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Computational Techniques in Chemistry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D193599D-4DE5-8462-65C2-23C8FE5348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22620" y="1987420"/>
            <a:ext cx="4769351" cy="32470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2800" b="1" noProof="0" dirty="0">
                <a:solidFill>
                  <a:srgbClr val="FFFFFF"/>
                </a:solidFill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Valentina Erastova</a:t>
            </a:r>
          </a:p>
          <a:p>
            <a:pPr algn="l">
              <a:lnSpc>
                <a:spcPct val="120000"/>
              </a:lnSpc>
            </a:pPr>
            <a:r>
              <a:rPr lang="en-US" sz="2800" noProof="0" dirty="0">
                <a:solidFill>
                  <a:srgbClr val="FFFFFF"/>
                </a:solidFill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University of Edinburgh</a:t>
            </a:r>
          </a:p>
          <a:p>
            <a:pPr algn="l">
              <a:lnSpc>
                <a:spcPct val="120000"/>
              </a:lnSpc>
            </a:pPr>
            <a:r>
              <a:rPr lang="en-US" sz="2800" dirty="0">
                <a:solidFill>
                  <a:srgbClr val="FFFFFF"/>
                </a:solidFill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January 2025</a:t>
            </a:r>
            <a:endParaRPr lang="en-US" sz="2800" noProof="0" dirty="0">
              <a:solidFill>
                <a:srgbClr val="FFFFFF"/>
              </a:solidFill>
              <a:effectLst>
                <a:outerShdw blurRad="195333" dist="539887" dir="73200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7C11E9B5-DD86-10FA-344B-A5DE86EA15BD}"/>
              </a:ext>
            </a:extLst>
          </p:cNvPr>
          <p:cNvSpPr txBox="1">
            <a:spLocks/>
          </p:cNvSpPr>
          <p:nvPr/>
        </p:nvSpPr>
        <p:spPr>
          <a:xfrm>
            <a:off x="185058" y="1364897"/>
            <a:ext cx="6706073" cy="39146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  <a:t>Session 3: 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Molecular simulation of a layered materials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824D4F-3753-0A16-1CE3-34AED65FB58D}"/>
              </a:ext>
            </a:extLst>
          </p:cNvPr>
          <p:cNvSpPr txBox="1"/>
          <p:nvPr/>
        </p:nvSpPr>
        <p:spPr>
          <a:xfrm>
            <a:off x="696658" y="5937044"/>
            <a:ext cx="11495313" cy="809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Big thanks to Matteo </a:t>
            </a:r>
            <a:r>
              <a:rPr lang="it-CH" sz="2000" dirty="0"/>
              <a:t>Degiacomi (</a:t>
            </a:r>
            <a:r>
              <a:rPr lang="it-CH" sz="2000" u="sng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matteo.degiacomi@ed.ac.uk</a:t>
            </a:r>
            <a:r>
              <a:rPr lang="it-CH" sz="2000" u="sng" dirty="0"/>
              <a:t>)</a:t>
            </a:r>
            <a: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 and </a:t>
            </a:r>
            <a:b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Hannah Pollak (</a:t>
            </a:r>
            <a: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h.pollak@sms.ed.ac.uk</a:t>
            </a:r>
            <a: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   for material development</a:t>
            </a:r>
            <a:endParaRPr lang="en-US" sz="2000" noProof="0" dirty="0">
              <a:effectLst>
                <a:outerShdw blurRad="195333" dist="539887" dir="73200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53424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97494-CFEF-21B5-7629-7400DD3BD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DC6273A-1798-889A-D312-E8EDEEC11D92}"/>
              </a:ext>
            </a:extLst>
          </p:cNvPr>
          <p:cNvGrpSpPr/>
          <p:nvPr/>
        </p:nvGrpSpPr>
        <p:grpSpPr>
          <a:xfrm>
            <a:off x="4957677" y="856456"/>
            <a:ext cx="7234323" cy="5845520"/>
            <a:chOff x="5532206" y="888261"/>
            <a:chExt cx="7234323" cy="5845520"/>
          </a:xfrm>
        </p:grpSpPr>
        <p:pic>
          <p:nvPicPr>
            <p:cNvPr id="21" name="Picture 2" descr="C:\Users\Matteo.Matteo-PC\Documents\PhD\presentations\PSO2.JPG">
              <a:extLst>
                <a:ext uri="{FF2B5EF4-FFF2-40B4-BE49-F238E27FC236}">
                  <a16:creationId xmlns:a16="http://schemas.microsoft.com/office/drawing/2014/main" id="{73812A03-20C9-0B35-4F23-99FB84D151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657255" y="1064659"/>
              <a:ext cx="7109274" cy="5669122"/>
            </a:xfrm>
            <a:prstGeom prst="rect">
              <a:avLst/>
            </a:prstGeom>
            <a:noFill/>
          </p:spPr>
        </p:pic>
        <p:sp>
          <p:nvSpPr>
            <p:cNvPr id="24" name="Rettangolo 50">
              <a:extLst>
                <a:ext uri="{FF2B5EF4-FFF2-40B4-BE49-F238E27FC236}">
                  <a16:creationId xmlns:a16="http://schemas.microsoft.com/office/drawing/2014/main" id="{7E623228-430C-AC93-C984-88C615845277}"/>
                </a:ext>
              </a:extLst>
            </p:cNvPr>
            <p:cNvSpPr/>
            <p:nvPr/>
          </p:nvSpPr>
          <p:spPr>
            <a:xfrm>
              <a:off x="11542925" y="888261"/>
              <a:ext cx="1223604" cy="13255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4" name="Rettangolo 47">
              <a:extLst>
                <a:ext uri="{FF2B5EF4-FFF2-40B4-BE49-F238E27FC236}">
                  <a16:creationId xmlns:a16="http://schemas.microsoft.com/office/drawing/2014/main" id="{10263B71-B603-9E0B-C78B-60D852B15CF8}"/>
                </a:ext>
              </a:extLst>
            </p:cNvPr>
            <p:cNvSpPr/>
            <p:nvPr/>
          </p:nvSpPr>
          <p:spPr>
            <a:xfrm>
              <a:off x="5532206" y="2329733"/>
              <a:ext cx="1151677" cy="2077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</p:grpSp>
      <p:sp>
        <p:nvSpPr>
          <p:cNvPr id="23" name="Ovale 48">
            <a:extLst>
              <a:ext uri="{FF2B5EF4-FFF2-40B4-BE49-F238E27FC236}">
                <a16:creationId xmlns:a16="http://schemas.microsoft.com/office/drawing/2014/main" id="{EBD14547-1FB4-4481-9C4E-919E3A66F81D}"/>
              </a:ext>
            </a:extLst>
          </p:cNvPr>
          <p:cNvSpPr/>
          <p:nvPr/>
        </p:nvSpPr>
        <p:spPr>
          <a:xfrm flipV="1">
            <a:off x="9762797" y="3899220"/>
            <a:ext cx="316949" cy="309027"/>
          </a:xfrm>
          <a:prstGeom prst="ellipse">
            <a:avLst/>
          </a:prstGeom>
          <a:ln>
            <a:noFill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CH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2D793CB-BD45-FA8B-1144-6D41A6D94BE8}"/>
              </a:ext>
            </a:extLst>
          </p:cNvPr>
          <p:cNvGrpSpPr/>
          <p:nvPr/>
        </p:nvGrpSpPr>
        <p:grpSpPr>
          <a:xfrm>
            <a:off x="8325963" y="3297951"/>
            <a:ext cx="1576075" cy="619486"/>
            <a:chOff x="8325963" y="3297951"/>
            <a:chExt cx="1576075" cy="619486"/>
          </a:xfrm>
        </p:grpSpPr>
        <p:sp>
          <p:nvSpPr>
            <p:cNvPr id="19" name="Figura a mano libera 3">
              <a:extLst>
                <a:ext uri="{FF2B5EF4-FFF2-40B4-BE49-F238E27FC236}">
                  <a16:creationId xmlns:a16="http://schemas.microsoft.com/office/drawing/2014/main" id="{D3D13D85-4A18-F8FD-2ABC-390F8A35AC7E}"/>
                </a:ext>
              </a:extLst>
            </p:cNvPr>
            <p:cNvSpPr/>
            <p:nvPr/>
          </p:nvSpPr>
          <p:spPr>
            <a:xfrm>
              <a:off x="8521746" y="3297951"/>
              <a:ext cx="1380292" cy="619486"/>
            </a:xfrm>
            <a:custGeom>
              <a:avLst/>
              <a:gdLst>
                <a:gd name="connsiteX0" fmla="*/ 833272 w 833272"/>
                <a:gd name="connsiteY0" fmla="*/ 312510 h 322612"/>
                <a:gd name="connsiteX1" fmla="*/ 772982 w 833272"/>
                <a:gd name="connsiteY1" fmla="*/ 11059 h 322612"/>
                <a:gd name="connsiteX2" fmla="*/ 526798 w 833272"/>
                <a:gd name="connsiteY2" fmla="*/ 86422 h 322612"/>
                <a:gd name="connsiteX3" fmla="*/ 501677 w 833272"/>
                <a:gd name="connsiteY3" fmla="*/ 287389 h 322612"/>
                <a:gd name="connsiteX4" fmla="*/ 290661 w 833272"/>
                <a:gd name="connsiteY4" fmla="*/ 312510 h 322612"/>
                <a:gd name="connsiteX5" fmla="*/ 39452 w 833272"/>
                <a:gd name="connsiteY5" fmla="*/ 176857 h 322612"/>
                <a:gd name="connsiteX6" fmla="*/ 4283 w 833272"/>
                <a:gd name="connsiteY6" fmla="*/ 176857 h 322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272" h="322612">
                  <a:moveTo>
                    <a:pt x="833272" y="312510"/>
                  </a:moveTo>
                  <a:cubicBezTo>
                    <a:pt x="828666" y="180625"/>
                    <a:pt x="824061" y="48740"/>
                    <a:pt x="772982" y="11059"/>
                  </a:cubicBezTo>
                  <a:cubicBezTo>
                    <a:pt x="721903" y="-26622"/>
                    <a:pt x="572015" y="40367"/>
                    <a:pt x="526798" y="86422"/>
                  </a:cubicBezTo>
                  <a:cubicBezTo>
                    <a:pt x="481581" y="132477"/>
                    <a:pt x="541033" y="249708"/>
                    <a:pt x="501677" y="287389"/>
                  </a:cubicBezTo>
                  <a:cubicBezTo>
                    <a:pt x="462321" y="325070"/>
                    <a:pt x="367698" y="330932"/>
                    <a:pt x="290661" y="312510"/>
                  </a:cubicBezTo>
                  <a:cubicBezTo>
                    <a:pt x="213624" y="294088"/>
                    <a:pt x="87182" y="199466"/>
                    <a:pt x="39452" y="176857"/>
                  </a:cubicBezTo>
                  <a:cubicBezTo>
                    <a:pt x="-8278" y="154248"/>
                    <a:pt x="-1998" y="165552"/>
                    <a:pt x="4283" y="176857"/>
                  </a:cubicBezTo>
                </a:path>
              </a:pathLst>
            </a:custGeom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cxnSp>
          <p:nvCxnSpPr>
            <p:cNvPr id="20" name="Connettore 2 9">
              <a:extLst>
                <a:ext uri="{FF2B5EF4-FFF2-40B4-BE49-F238E27FC236}">
                  <a16:creationId xmlns:a16="http://schemas.microsoft.com/office/drawing/2014/main" id="{36830537-B657-5FC8-F719-3B7705F90AE6}"/>
                </a:ext>
              </a:extLst>
            </p:cNvPr>
            <p:cNvCxnSpPr/>
            <p:nvPr/>
          </p:nvCxnSpPr>
          <p:spPr>
            <a:xfrm flipH="1" flipV="1">
              <a:off x="8325963" y="3507166"/>
              <a:ext cx="238558" cy="11324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58AC91C8-7240-DD05-A622-3F7CD793C1BC}"/>
              </a:ext>
            </a:extLst>
          </p:cNvPr>
          <p:cNvSpPr txBox="1">
            <a:spLocks/>
          </p:cNvSpPr>
          <p:nvPr/>
        </p:nvSpPr>
        <p:spPr>
          <a:xfrm>
            <a:off x="1064598" y="718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Potential Energy Landscape</a:t>
            </a:r>
            <a:endParaRPr lang="en-US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Ovale 48">
            <a:extLst>
              <a:ext uri="{FF2B5EF4-FFF2-40B4-BE49-F238E27FC236}">
                <a16:creationId xmlns:a16="http://schemas.microsoft.com/office/drawing/2014/main" id="{B3181111-35E5-28C5-31D0-44948A43B536}"/>
              </a:ext>
            </a:extLst>
          </p:cNvPr>
          <p:cNvSpPr/>
          <p:nvPr/>
        </p:nvSpPr>
        <p:spPr>
          <a:xfrm flipV="1">
            <a:off x="8160815" y="3341622"/>
            <a:ext cx="316949" cy="309027"/>
          </a:xfrm>
          <a:prstGeom prst="ellipse">
            <a:avLst/>
          </a:prstGeom>
          <a:gradFill>
            <a:gsLst>
              <a:gs pos="0">
                <a:schemeClr val="accent2">
                  <a:satMod val="103000"/>
                  <a:lumMod val="102000"/>
                  <a:tint val="94000"/>
                  <a:alpha val="5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  <a:alpha val="51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  <a:alpha val="48000"/>
                </a:schemeClr>
              </a:gs>
            </a:gsLst>
          </a:gradFill>
          <a:ln>
            <a:solidFill>
              <a:schemeClr val="accent2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CH"/>
          </a:p>
        </p:txBody>
      </p:sp>
      <p:sp>
        <p:nvSpPr>
          <p:cNvPr id="12" name="Ovale 48">
            <a:extLst>
              <a:ext uri="{FF2B5EF4-FFF2-40B4-BE49-F238E27FC236}">
                <a16:creationId xmlns:a16="http://schemas.microsoft.com/office/drawing/2014/main" id="{11AD3316-F8F5-48EE-8AD1-941D0D2CB1AF}"/>
              </a:ext>
            </a:extLst>
          </p:cNvPr>
          <p:cNvSpPr/>
          <p:nvPr/>
        </p:nvSpPr>
        <p:spPr>
          <a:xfrm flipV="1">
            <a:off x="8652485" y="3620407"/>
            <a:ext cx="316949" cy="309027"/>
          </a:xfrm>
          <a:prstGeom prst="ellipse">
            <a:avLst/>
          </a:prstGeom>
          <a:gradFill>
            <a:gsLst>
              <a:gs pos="0">
                <a:schemeClr val="accent2">
                  <a:satMod val="103000"/>
                  <a:lumMod val="102000"/>
                  <a:tint val="94000"/>
                  <a:alpha val="69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  <a:alpha val="70000"/>
                </a:schemeClr>
              </a:gs>
              <a:gs pos="99000">
                <a:schemeClr val="accent2">
                  <a:lumMod val="99000"/>
                  <a:satMod val="120000"/>
                  <a:shade val="78000"/>
                  <a:alpha val="72000"/>
                </a:schemeClr>
              </a:gs>
            </a:gsLst>
          </a:gradFill>
          <a:ln>
            <a:solidFill>
              <a:schemeClr val="accent2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CH"/>
          </a:p>
        </p:txBody>
      </p:sp>
      <p:sp>
        <p:nvSpPr>
          <p:cNvPr id="13" name="Ovale 48">
            <a:extLst>
              <a:ext uri="{FF2B5EF4-FFF2-40B4-BE49-F238E27FC236}">
                <a16:creationId xmlns:a16="http://schemas.microsoft.com/office/drawing/2014/main" id="{EEFE84C8-5125-6B0B-300B-1048DB093860}"/>
              </a:ext>
            </a:extLst>
          </p:cNvPr>
          <p:cNvSpPr/>
          <p:nvPr/>
        </p:nvSpPr>
        <p:spPr>
          <a:xfrm flipV="1">
            <a:off x="9170602" y="3689592"/>
            <a:ext cx="316949" cy="309027"/>
          </a:xfrm>
          <a:prstGeom prst="ellipse">
            <a:avLst/>
          </a:prstGeom>
          <a:gradFill>
            <a:gsLst>
              <a:gs pos="0">
                <a:schemeClr val="accent2">
                  <a:satMod val="103000"/>
                  <a:lumMod val="102000"/>
                  <a:tint val="94000"/>
                  <a:alpha val="77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  <a:alpha val="78966"/>
                </a:schemeClr>
              </a:gs>
              <a:gs pos="100000">
                <a:schemeClr val="accent2">
                  <a:lumMod val="99000"/>
                  <a:satMod val="120000"/>
                  <a:shade val="78000"/>
                  <a:alpha val="84076"/>
                </a:schemeClr>
              </a:gs>
            </a:gsLst>
          </a:gradFill>
          <a:ln>
            <a:solidFill>
              <a:schemeClr val="accent2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CH"/>
          </a:p>
        </p:txBody>
      </p:sp>
      <p:sp>
        <p:nvSpPr>
          <p:cNvPr id="25" name="Ovale 48">
            <a:extLst>
              <a:ext uri="{FF2B5EF4-FFF2-40B4-BE49-F238E27FC236}">
                <a16:creationId xmlns:a16="http://schemas.microsoft.com/office/drawing/2014/main" id="{119AA4C6-461C-7CB8-CC1E-DE3D7294CB59}"/>
              </a:ext>
            </a:extLst>
          </p:cNvPr>
          <p:cNvSpPr/>
          <p:nvPr/>
        </p:nvSpPr>
        <p:spPr>
          <a:xfrm flipV="1">
            <a:off x="9674350" y="3210277"/>
            <a:ext cx="316949" cy="309027"/>
          </a:xfrm>
          <a:prstGeom prst="ellipse">
            <a:avLst/>
          </a:prstGeom>
          <a:gradFill>
            <a:gsLst>
              <a:gs pos="0">
                <a:schemeClr val="accent2">
                  <a:satMod val="103000"/>
                  <a:lumMod val="102000"/>
                  <a:tint val="94000"/>
                  <a:alpha val="5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  <a:alpha val="89080"/>
                </a:schemeClr>
              </a:gs>
              <a:gs pos="100000">
                <a:schemeClr val="accent2">
                  <a:lumMod val="99000"/>
                  <a:satMod val="120000"/>
                  <a:shade val="78000"/>
                  <a:alpha val="93000"/>
                </a:schemeClr>
              </a:gs>
            </a:gsLst>
          </a:gradFill>
          <a:ln>
            <a:solidFill>
              <a:schemeClr val="accent2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CH"/>
          </a:p>
        </p:txBody>
      </p:sp>
      <p:pic>
        <p:nvPicPr>
          <p:cNvPr id="30" name="Picture 29" descr="Screen Shot 2015-02-16 at 23.32.21.png">
            <a:extLst>
              <a:ext uri="{FF2B5EF4-FFF2-40B4-BE49-F238E27FC236}">
                <a16:creationId xmlns:a16="http://schemas.microsoft.com/office/drawing/2014/main" id="{3F41B8FF-88D6-70B7-36DF-4C225CF69A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12"/>
          <a:stretch/>
        </p:blipFill>
        <p:spPr>
          <a:xfrm>
            <a:off x="355124" y="5103492"/>
            <a:ext cx="3252289" cy="1396435"/>
          </a:xfrm>
          <a:prstGeom prst="rect">
            <a:avLst/>
          </a:prstGeom>
        </p:spPr>
      </p:pic>
      <p:pic>
        <p:nvPicPr>
          <p:cNvPr id="31" name="Picture 30" descr="Screen Shot 2015-02-16 at 23.32.21.png">
            <a:extLst>
              <a:ext uri="{FF2B5EF4-FFF2-40B4-BE49-F238E27FC236}">
                <a16:creationId xmlns:a16="http://schemas.microsoft.com/office/drawing/2014/main" id="{8B638477-2012-B767-415E-1E18CAE1D6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66" t="53002"/>
          <a:stretch/>
        </p:blipFill>
        <p:spPr>
          <a:xfrm>
            <a:off x="3607413" y="5469559"/>
            <a:ext cx="2700528" cy="1289684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67C0FB9A-D12B-CDA7-077F-AA09DEA4231B}"/>
              </a:ext>
            </a:extLst>
          </p:cNvPr>
          <p:cNvSpPr txBox="1"/>
          <p:nvPr/>
        </p:nvSpPr>
        <p:spPr>
          <a:xfrm>
            <a:off x="1766468" y="6361037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time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D911205-AE8C-8651-AE4D-586088B42BFE}"/>
              </a:ext>
            </a:extLst>
          </p:cNvPr>
          <p:cNvSpPr txBox="1"/>
          <p:nvPr/>
        </p:nvSpPr>
        <p:spPr>
          <a:xfrm>
            <a:off x="1537451" y="5125636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position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5D06386-23A6-0919-F0F1-98D53AF6975D}"/>
              </a:ext>
            </a:extLst>
          </p:cNvPr>
          <p:cNvSpPr txBox="1"/>
          <p:nvPr/>
        </p:nvSpPr>
        <p:spPr>
          <a:xfrm>
            <a:off x="2935852" y="5407587"/>
            <a:ext cx="662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force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166D551-C021-E468-6465-216B9BD27716}"/>
              </a:ext>
            </a:extLst>
          </p:cNvPr>
          <p:cNvSpPr txBox="1"/>
          <p:nvPr/>
        </p:nvSpPr>
        <p:spPr>
          <a:xfrm>
            <a:off x="879402" y="4990569"/>
            <a:ext cx="1675459" cy="19389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m</a:t>
            </a:r>
            <a:r>
              <a:rPr lang="en-US" sz="4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</a:p>
          <a:p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388056-0549-6AEF-3D76-AD8710E6A472}"/>
              </a:ext>
            </a:extLst>
          </p:cNvPr>
          <p:cNvSpPr txBox="1"/>
          <p:nvPr/>
        </p:nvSpPr>
        <p:spPr>
          <a:xfrm>
            <a:off x="1099011" y="624351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mass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74ADC5E-E3B7-81E5-B637-D6A3B7CCA673}"/>
              </a:ext>
            </a:extLst>
          </p:cNvPr>
          <p:cNvSpPr txBox="1"/>
          <p:nvPr/>
        </p:nvSpPr>
        <p:spPr>
          <a:xfrm>
            <a:off x="1582013" y="5407587"/>
            <a:ext cx="1331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acceleration</a:t>
            </a:r>
          </a:p>
        </p:txBody>
      </p:sp>
      <p:sp>
        <p:nvSpPr>
          <p:cNvPr id="40" name="Rettangolo 16">
            <a:extLst>
              <a:ext uri="{FF2B5EF4-FFF2-40B4-BE49-F238E27FC236}">
                <a16:creationId xmlns:a16="http://schemas.microsoft.com/office/drawing/2014/main" id="{CF98FAC8-63B1-8C2B-C762-5D15E3ECD855}"/>
              </a:ext>
            </a:extLst>
          </p:cNvPr>
          <p:cNvSpPr/>
          <p:nvPr/>
        </p:nvSpPr>
        <p:spPr>
          <a:xfrm>
            <a:off x="82024" y="1234603"/>
            <a:ext cx="636976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CH" sz="2800" dirty="0"/>
              <a:t>Atoms interact =&gt; generate forces</a:t>
            </a:r>
            <a:endParaRPr lang="it-CH" sz="2800" b="1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CH" sz="2800" b="1" dirty="0"/>
              <a:t>Sum</a:t>
            </a:r>
            <a:r>
              <a:rPr lang="it-CH" sz="2800" dirty="0"/>
              <a:t> of all interactions generates an </a:t>
            </a:r>
            <a:r>
              <a:rPr lang="it-CH" sz="2800" b="1" dirty="0"/>
              <a:t>energy landscape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CH" sz="2800" dirty="0"/>
              <a:t>Energy landscape determines </a:t>
            </a:r>
            <a:r>
              <a:rPr lang="it-CH" sz="2800" b="1" dirty="0"/>
              <a:t>atoms motion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Classical equations of motion are solved step-by-step, by a </a:t>
            </a:r>
            <a:r>
              <a:rPr lang="en-US" sz="2800" i="1" dirty="0"/>
              <a:t>finite difference algorithm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Newton’s II law of motion </a:t>
            </a:r>
            <a:r>
              <a:rPr lang="en-US" sz="2800" dirty="0"/>
              <a:t>is: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CH" sz="28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380B4B-462D-55F1-8ED1-9FA7DFC20650}"/>
              </a:ext>
            </a:extLst>
          </p:cNvPr>
          <p:cNvSpPr txBox="1"/>
          <p:nvPr/>
        </p:nvSpPr>
        <p:spPr>
          <a:xfrm>
            <a:off x="4939698" y="4919008"/>
            <a:ext cx="108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potential </a:t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energy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3FA9002-FFFE-19BA-A9F2-0591F40817A7}"/>
              </a:ext>
            </a:extLst>
          </p:cNvPr>
          <p:cNvSpPr txBox="1"/>
          <p:nvPr/>
        </p:nvSpPr>
        <p:spPr>
          <a:xfrm>
            <a:off x="4939698" y="6474438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124126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7" grpId="0" animBg="1"/>
      <p:bldP spid="12" grpId="0" animBg="1"/>
      <p:bldP spid="13" grpId="0" animBg="1"/>
      <p:bldP spid="25" grpId="0" animBg="1"/>
      <p:bldP spid="38" grpId="0"/>
      <p:bldP spid="39" grpId="0"/>
      <p:bldP spid="37" grpId="0"/>
      <p:bldP spid="32" grpId="0" animBg="1"/>
      <p:bldP spid="32" grpId="1" animBg="1"/>
      <p:bldP spid="35" grpId="0"/>
      <p:bldP spid="36" grpId="0"/>
      <p:bldP spid="36" grpId="1"/>
      <p:bldP spid="40" grpId="0" uiExpand="1" build="allAtOnce"/>
      <p:bldP spid="41" grpId="0"/>
      <p:bldP spid="4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8F13C-36E2-F6F5-3517-66FBF0346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>
            <a:extLst>
              <a:ext uri="{FF2B5EF4-FFF2-40B4-BE49-F238E27FC236}">
                <a16:creationId xmlns:a16="http://schemas.microsoft.com/office/drawing/2014/main" id="{7EDA9B5A-95CE-5F02-035D-EB5CB4CB8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it-CH" b="1" dirty="0"/>
              <a:t>How to control </a:t>
            </a:r>
            <a:r>
              <a:rPr lang="it-CH" b="1" u="sng" dirty="0"/>
              <a:t>temperature</a:t>
            </a:r>
            <a:r>
              <a:rPr lang="it-CH" b="1" dirty="0"/>
              <a:t> and </a:t>
            </a:r>
            <a:r>
              <a:rPr lang="it-CH" b="1" u="sng" dirty="0"/>
              <a:t>pressure</a:t>
            </a:r>
            <a:r>
              <a:rPr lang="it-CH" b="1" dirty="0"/>
              <a:t>?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721DAB92-0468-23F4-7662-3B7E015E2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845" y="1011601"/>
            <a:ext cx="11916155" cy="1252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CH" sz="3200" dirty="0"/>
              <a:t>Simulations can replicate a specific </a:t>
            </a:r>
            <a:r>
              <a:rPr lang="it-CH" sz="3200" i="1" dirty="0"/>
              <a:t>thermodynamic ensemble:</a:t>
            </a:r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2DB1159B-E023-1D2C-D6BA-8674DB30929D}"/>
              </a:ext>
            </a:extLst>
          </p:cNvPr>
          <p:cNvSpPr txBox="1">
            <a:spLocks/>
          </p:cNvSpPr>
          <p:nvPr/>
        </p:nvSpPr>
        <p:spPr>
          <a:xfrm>
            <a:off x="574542" y="4346970"/>
            <a:ext cx="11479635" cy="2451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CH" dirty="0"/>
              <a:t>Addition of equations acting as:</a:t>
            </a:r>
          </a:p>
          <a:p>
            <a:pPr marL="0" indent="0">
              <a:buNone/>
            </a:pPr>
            <a:r>
              <a:rPr lang="it-CH" i="1" dirty="0"/>
              <a:t>	</a:t>
            </a:r>
            <a:r>
              <a:rPr lang="it-CH" b="1" i="1" dirty="0"/>
              <a:t>thermostats</a:t>
            </a:r>
            <a:r>
              <a:rPr lang="it-CH" dirty="0"/>
              <a:t> (scaling atom velocities) – constant T </a:t>
            </a:r>
          </a:p>
          <a:p>
            <a:pPr marL="0" indent="0">
              <a:buNone/>
            </a:pPr>
            <a:r>
              <a:rPr lang="it-CH" i="1" dirty="0"/>
              <a:t>	</a:t>
            </a:r>
            <a:r>
              <a:rPr lang="it-CH" b="1" i="1" dirty="0"/>
              <a:t>barostats</a:t>
            </a:r>
            <a:r>
              <a:rPr lang="it-CH" dirty="0"/>
              <a:t> (scaling positions) – constant P</a:t>
            </a:r>
          </a:p>
          <a:p>
            <a:pPr marL="0" indent="0">
              <a:buNone/>
            </a:pPr>
            <a:r>
              <a:rPr lang="it-CH" i="1" dirty="0"/>
              <a:t>e.g.: </a:t>
            </a:r>
            <a:r>
              <a:rPr lang="it-CH" dirty="0"/>
              <a:t>Berendsen, Nose-Hoover, Parrinello-Rahman, …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36E1FD-5059-821F-4EE8-00541C6DBF9A}"/>
              </a:ext>
            </a:extLst>
          </p:cNvPr>
          <p:cNvGrpSpPr/>
          <p:nvPr/>
        </p:nvGrpSpPr>
        <p:grpSpPr>
          <a:xfrm>
            <a:off x="1794969" y="1626667"/>
            <a:ext cx="8120308" cy="2945645"/>
            <a:chOff x="1794969" y="1626667"/>
            <a:chExt cx="8120308" cy="2945645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83B480F8-457F-63A3-931E-23029FF9D8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4969" y="1626667"/>
              <a:ext cx="8120308" cy="27203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BC88303-92AA-40B5-645F-A35ADE07EE9D}"/>
                </a:ext>
              </a:extLst>
            </p:cNvPr>
            <p:cNvSpPr txBox="1"/>
            <p:nvPr/>
          </p:nvSpPr>
          <p:spPr>
            <a:xfrm>
              <a:off x="7174729" y="4326091"/>
              <a:ext cx="264848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Nzjacobmartin</a:t>
              </a:r>
              <a:r>
                <a:rPr lang="en-US" sz="1000" dirty="0"/>
                <a:t>, Wikimedia Commons, CC BY‐SA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6E17B81D-F1CF-9929-3C16-5043410E1B99}"/>
              </a:ext>
            </a:extLst>
          </p:cNvPr>
          <p:cNvSpPr/>
          <p:nvPr/>
        </p:nvSpPr>
        <p:spPr>
          <a:xfrm>
            <a:off x="3517130" y="1626667"/>
            <a:ext cx="1518699" cy="27090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102E83-1448-A027-41F8-9B4E4BFF497D}"/>
              </a:ext>
            </a:extLst>
          </p:cNvPr>
          <p:cNvSpPr/>
          <p:nvPr/>
        </p:nvSpPr>
        <p:spPr>
          <a:xfrm>
            <a:off x="6592956" y="1626667"/>
            <a:ext cx="1518699" cy="27090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474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" grpId="0" animBg="1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67B9F-9310-FE81-EEFD-470485576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F1E58A21-A6D6-BAB8-3C02-856AFC6F6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648"/>
            <a:ext cx="12192000" cy="114300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it-CH" b="1" dirty="0"/>
              <a:t>Is the simulation box finite?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D3AA7871-67F1-0084-FCA9-FDC348E29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188" y="1223628"/>
            <a:ext cx="11005276" cy="11087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CH" dirty="0"/>
              <a:t>For </a:t>
            </a:r>
            <a:r>
              <a:rPr lang="it-CH" b="1" dirty="0"/>
              <a:t>bulk properties</a:t>
            </a:r>
            <a:r>
              <a:rPr lang="it-CH" dirty="0"/>
              <a:t> use </a:t>
            </a:r>
            <a:r>
              <a:rPr lang="it-CH" i="1" dirty="0"/>
              <a:t>periodic boundary conditions </a:t>
            </a:r>
            <a:r>
              <a:rPr lang="it-CH" dirty="0"/>
              <a:t>(PBC)</a:t>
            </a:r>
          </a:p>
          <a:p>
            <a:pPr marL="0" indent="0">
              <a:buNone/>
            </a:pPr>
            <a:r>
              <a:rPr lang="it-CH" dirty="0"/>
              <a:t>For</a:t>
            </a:r>
            <a:r>
              <a:rPr lang="it-CH" i="1" dirty="0"/>
              <a:t> </a:t>
            </a:r>
            <a:r>
              <a:rPr lang="it-CH" b="1" dirty="0"/>
              <a:t>boundary</a:t>
            </a:r>
            <a:r>
              <a:rPr lang="it-CH" dirty="0"/>
              <a:t> </a:t>
            </a:r>
            <a:r>
              <a:rPr lang="it-CH" b="1" dirty="0"/>
              <a:t>effects</a:t>
            </a:r>
            <a:r>
              <a:rPr lang="it-CH" dirty="0"/>
              <a:t> use wall, PBC in </a:t>
            </a:r>
            <a:r>
              <a:rPr lang="it-CH" i="1" dirty="0"/>
              <a:t>xy</a:t>
            </a:r>
            <a:r>
              <a:rPr lang="it-CH" dirty="0"/>
              <a:t>-direction, vacuum in NVT, …</a:t>
            </a:r>
            <a:endParaRPr lang="it-CH" i="1" dirty="0"/>
          </a:p>
        </p:txBody>
      </p:sp>
      <p:grpSp>
        <p:nvGrpSpPr>
          <p:cNvPr id="7" name="Gruppo 3">
            <a:extLst>
              <a:ext uri="{FF2B5EF4-FFF2-40B4-BE49-F238E27FC236}">
                <a16:creationId xmlns:a16="http://schemas.microsoft.com/office/drawing/2014/main" id="{B92BC458-EBC1-E819-D321-FFACD382367B}"/>
              </a:ext>
            </a:extLst>
          </p:cNvPr>
          <p:cNvGrpSpPr/>
          <p:nvPr/>
        </p:nvGrpSpPr>
        <p:grpSpPr>
          <a:xfrm>
            <a:off x="5109944" y="3792332"/>
            <a:ext cx="1767218" cy="1430605"/>
            <a:chOff x="755576" y="2535493"/>
            <a:chExt cx="3024334" cy="2448272"/>
          </a:xfrm>
        </p:grpSpPr>
        <p:sp>
          <p:nvSpPr>
            <p:cNvPr id="8" name="Ovale 4">
              <a:extLst>
                <a:ext uri="{FF2B5EF4-FFF2-40B4-BE49-F238E27FC236}">
                  <a16:creationId xmlns:a16="http://schemas.microsoft.com/office/drawing/2014/main" id="{D5C6619A-D71A-307D-1EA9-E099E4C47CFE}"/>
                </a:ext>
              </a:extLst>
            </p:cNvPr>
            <p:cNvSpPr/>
            <p:nvPr/>
          </p:nvSpPr>
          <p:spPr>
            <a:xfrm>
              <a:off x="1475656" y="271551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9" name="Ovale 5">
              <a:extLst>
                <a:ext uri="{FF2B5EF4-FFF2-40B4-BE49-F238E27FC236}">
                  <a16:creationId xmlns:a16="http://schemas.microsoft.com/office/drawing/2014/main" id="{7729B921-1511-978D-4949-F3413309F605}"/>
                </a:ext>
              </a:extLst>
            </p:cNvPr>
            <p:cNvSpPr/>
            <p:nvPr/>
          </p:nvSpPr>
          <p:spPr>
            <a:xfrm>
              <a:off x="3275856" y="3507601"/>
              <a:ext cx="216024" cy="216024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0" name="Ovale 6">
              <a:extLst>
                <a:ext uri="{FF2B5EF4-FFF2-40B4-BE49-F238E27FC236}">
                  <a16:creationId xmlns:a16="http://schemas.microsoft.com/office/drawing/2014/main" id="{E567A8F7-E313-775D-2A45-7511F914F3AC}"/>
                </a:ext>
              </a:extLst>
            </p:cNvPr>
            <p:cNvSpPr/>
            <p:nvPr/>
          </p:nvSpPr>
          <p:spPr>
            <a:xfrm>
              <a:off x="971600" y="3147561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1" name="Ovale 7">
              <a:extLst>
                <a:ext uri="{FF2B5EF4-FFF2-40B4-BE49-F238E27FC236}">
                  <a16:creationId xmlns:a16="http://schemas.microsoft.com/office/drawing/2014/main" id="{1DAC986C-E26B-B9C1-1E05-49C9AB445879}"/>
                </a:ext>
              </a:extLst>
            </p:cNvPr>
            <p:cNvSpPr/>
            <p:nvPr/>
          </p:nvSpPr>
          <p:spPr>
            <a:xfrm>
              <a:off x="2195736" y="3494991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2" name="Ovale 8">
              <a:extLst>
                <a:ext uri="{FF2B5EF4-FFF2-40B4-BE49-F238E27FC236}">
                  <a16:creationId xmlns:a16="http://schemas.microsoft.com/office/drawing/2014/main" id="{77C921B6-7957-A4A4-AAFB-B393F18D3BDA}"/>
                </a:ext>
              </a:extLst>
            </p:cNvPr>
            <p:cNvSpPr/>
            <p:nvPr/>
          </p:nvSpPr>
          <p:spPr>
            <a:xfrm>
              <a:off x="2564160" y="302947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3" name="Ovale 9">
              <a:extLst>
                <a:ext uri="{FF2B5EF4-FFF2-40B4-BE49-F238E27FC236}">
                  <a16:creationId xmlns:a16="http://schemas.microsoft.com/office/drawing/2014/main" id="{7E69BD2E-3906-9AAA-3A11-BBE8EA3653C0}"/>
                </a:ext>
              </a:extLst>
            </p:cNvPr>
            <p:cNvSpPr/>
            <p:nvPr/>
          </p:nvSpPr>
          <p:spPr>
            <a:xfrm>
              <a:off x="2584410" y="415567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4" name="Ovale 10">
              <a:extLst>
                <a:ext uri="{FF2B5EF4-FFF2-40B4-BE49-F238E27FC236}">
                  <a16:creationId xmlns:a16="http://schemas.microsoft.com/office/drawing/2014/main" id="{6A74AFF0-638D-B44F-C715-6325EA8238AB}"/>
                </a:ext>
              </a:extLst>
            </p:cNvPr>
            <p:cNvSpPr/>
            <p:nvPr/>
          </p:nvSpPr>
          <p:spPr>
            <a:xfrm>
              <a:off x="1691680" y="451571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5" name="Rettangolo 11">
              <a:extLst>
                <a:ext uri="{FF2B5EF4-FFF2-40B4-BE49-F238E27FC236}">
                  <a16:creationId xmlns:a16="http://schemas.microsoft.com/office/drawing/2014/main" id="{3A1D8E6C-5F10-12DC-6E9A-32F783F951E2}"/>
                </a:ext>
              </a:extLst>
            </p:cNvPr>
            <p:cNvSpPr/>
            <p:nvPr/>
          </p:nvSpPr>
          <p:spPr>
            <a:xfrm>
              <a:off x="755576" y="2535493"/>
              <a:ext cx="3024334" cy="244827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6" name="Ovale 12">
              <a:extLst>
                <a:ext uri="{FF2B5EF4-FFF2-40B4-BE49-F238E27FC236}">
                  <a16:creationId xmlns:a16="http://schemas.microsoft.com/office/drawing/2014/main" id="{13196020-27D9-3E81-DE23-298713A54767}"/>
                </a:ext>
              </a:extLst>
            </p:cNvPr>
            <p:cNvSpPr/>
            <p:nvPr/>
          </p:nvSpPr>
          <p:spPr>
            <a:xfrm>
              <a:off x="1378496" y="377220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</p:grpSp>
      <p:grpSp>
        <p:nvGrpSpPr>
          <p:cNvPr id="17" name="Gruppo 13">
            <a:extLst>
              <a:ext uri="{FF2B5EF4-FFF2-40B4-BE49-F238E27FC236}">
                <a16:creationId xmlns:a16="http://schemas.microsoft.com/office/drawing/2014/main" id="{A43ED3D8-AA34-8B51-DCAB-D8786A395835}"/>
              </a:ext>
            </a:extLst>
          </p:cNvPr>
          <p:cNvGrpSpPr/>
          <p:nvPr/>
        </p:nvGrpSpPr>
        <p:grpSpPr>
          <a:xfrm>
            <a:off x="5236174" y="3897524"/>
            <a:ext cx="1779634" cy="1172051"/>
            <a:chOff x="685134" y="3074455"/>
            <a:chExt cx="3045582" cy="2005795"/>
          </a:xfrm>
        </p:grpSpPr>
        <p:cxnSp>
          <p:nvCxnSpPr>
            <p:cNvPr id="18" name="Connettore 2 14">
              <a:extLst>
                <a:ext uri="{FF2B5EF4-FFF2-40B4-BE49-F238E27FC236}">
                  <a16:creationId xmlns:a16="http://schemas.microsoft.com/office/drawing/2014/main" id="{7CC5F89B-A1E1-86F5-B7D1-9B7815D79AB5}"/>
                </a:ext>
              </a:extLst>
            </p:cNvPr>
            <p:cNvCxnSpPr/>
            <p:nvPr/>
          </p:nvCxnSpPr>
          <p:spPr>
            <a:xfrm>
              <a:off x="1308330" y="3240192"/>
              <a:ext cx="400412" cy="39033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Connettore 2 15">
              <a:extLst>
                <a:ext uri="{FF2B5EF4-FFF2-40B4-BE49-F238E27FC236}">
                  <a16:creationId xmlns:a16="http://schemas.microsoft.com/office/drawing/2014/main" id="{791F5EEF-B15E-6612-0391-25096712DA0B}"/>
                </a:ext>
              </a:extLst>
            </p:cNvPr>
            <p:cNvCxnSpPr/>
            <p:nvPr/>
          </p:nvCxnSpPr>
          <p:spPr>
            <a:xfrm>
              <a:off x="1202238" y="4218129"/>
              <a:ext cx="709228" cy="19516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Connettore 2 16">
              <a:extLst>
                <a:ext uri="{FF2B5EF4-FFF2-40B4-BE49-F238E27FC236}">
                  <a16:creationId xmlns:a16="http://schemas.microsoft.com/office/drawing/2014/main" id="{47CC8D21-0CC3-850C-5729-2081E9CB736F}"/>
                </a:ext>
              </a:extLst>
            </p:cNvPr>
            <p:cNvCxnSpPr/>
            <p:nvPr/>
          </p:nvCxnSpPr>
          <p:spPr>
            <a:xfrm>
              <a:off x="1508536" y="4982666"/>
              <a:ext cx="611228" cy="9758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Connettore 2 17">
              <a:extLst>
                <a:ext uri="{FF2B5EF4-FFF2-40B4-BE49-F238E27FC236}">
                  <a16:creationId xmlns:a16="http://schemas.microsoft.com/office/drawing/2014/main" id="{0E6EC5CF-485D-9862-DFB4-6F1BB6C3E9E5}"/>
                </a:ext>
              </a:extLst>
            </p:cNvPr>
            <p:cNvCxnSpPr/>
            <p:nvPr/>
          </p:nvCxnSpPr>
          <p:spPr>
            <a:xfrm flipV="1">
              <a:off x="2392834" y="4073832"/>
              <a:ext cx="219945" cy="56309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Connettore 2 18">
              <a:extLst>
                <a:ext uri="{FF2B5EF4-FFF2-40B4-BE49-F238E27FC236}">
                  <a16:creationId xmlns:a16="http://schemas.microsoft.com/office/drawing/2014/main" id="{AD4F8076-0C55-09E6-DF64-0EA21676CED3}"/>
                </a:ext>
              </a:extLst>
            </p:cNvPr>
            <p:cNvCxnSpPr/>
            <p:nvPr/>
          </p:nvCxnSpPr>
          <p:spPr>
            <a:xfrm flipH="1" flipV="1">
              <a:off x="1873527" y="3074455"/>
              <a:ext cx="494725" cy="43204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Connettore 2 19">
              <a:extLst>
                <a:ext uri="{FF2B5EF4-FFF2-40B4-BE49-F238E27FC236}">
                  <a16:creationId xmlns:a16="http://schemas.microsoft.com/office/drawing/2014/main" id="{865AC35A-888E-CD67-947D-CD293A06422E}"/>
                </a:ext>
              </a:extLst>
            </p:cNvPr>
            <p:cNvCxnSpPr/>
            <p:nvPr/>
          </p:nvCxnSpPr>
          <p:spPr>
            <a:xfrm flipH="1" flipV="1">
              <a:off x="1935149" y="3435361"/>
              <a:ext cx="108012" cy="55520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Connettore 2 20">
              <a:extLst>
                <a:ext uri="{FF2B5EF4-FFF2-40B4-BE49-F238E27FC236}">
                  <a16:creationId xmlns:a16="http://schemas.microsoft.com/office/drawing/2014/main" id="{1A2E2EC5-0DA4-582B-A873-4EF02CBFCF98}"/>
                </a:ext>
              </a:extLst>
            </p:cNvPr>
            <p:cNvCxnSpPr/>
            <p:nvPr/>
          </p:nvCxnSpPr>
          <p:spPr>
            <a:xfrm>
              <a:off x="3071436" y="3985556"/>
              <a:ext cx="659280" cy="65432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Connettore 2 21">
              <a:extLst>
                <a:ext uri="{FF2B5EF4-FFF2-40B4-BE49-F238E27FC236}">
                  <a16:creationId xmlns:a16="http://schemas.microsoft.com/office/drawing/2014/main" id="{CA9E7F42-B3F5-D3F2-F553-E60FF5478695}"/>
                </a:ext>
              </a:extLst>
            </p:cNvPr>
            <p:cNvCxnSpPr/>
            <p:nvPr/>
          </p:nvCxnSpPr>
          <p:spPr>
            <a:xfrm flipH="1">
              <a:off x="685134" y="3604441"/>
              <a:ext cx="108012" cy="68095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6" name="Gruppo 214">
            <a:extLst>
              <a:ext uri="{FF2B5EF4-FFF2-40B4-BE49-F238E27FC236}">
                <a16:creationId xmlns:a16="http://schemas.microsoft.com/office/drawing/2014/main" id="{2B0EECD9-DCAF-B3C9-1BB0-5DF23DEEEB1E}"/>
              </a:ext>
            </a:extLst>
          </p:cNvPr>
          <p:cNvGrpSpPr/>
          <p:nvPr/>
        </p:nvGrpSpPr>
        <p:grpSpPr>
          <a:xfrm>
            <a:off x="6896453" y="2348882"/>
            <a:ext cx="1892979" cy="1430605"/>
            <a:chOff x="5085908" y="1721348"/>
            <a:chExt cx="2168142" cy="1638557"/>
          </a:xfrm>
        </p:grpSpPr>
        <p:grpSp>
          <p:nvGrpSpPr>
            <p:cNvPr id="27" name="Gruppo 41">
              <a:extLst>
                <a:ext uri="{FF2B5EF4-FFF2-40B4-BE49-F238E27FC236}">
                  <a16:creationId xmlns:a16="http://schemas.microsoft.com/office/drawing/2014/main" id="{5ADA3573-423F-04D3-FDC0-A44CDE858C3A}"/>
                </a:ext>
              </a:extLst>
            </p:cNvPr>
            <p:cNvGrpSpPr/>
            <p:nvPr/>
          </p:nvGrpSpPr>
          <p:grpSpPr>
            <a:xfrm>
              <a:off x="5085908" y="1721348"/>
              <a:ext cx="2024100" cy="1638557"/>
              <a:chOff x="755576" y="2535493"/>
              <a:chExt cx="3024336" cy="2448272"/>
            </a:xfrm>
          </p:grpSpPr>
          <p:sp>
            <p:nvSpPr>
              <p:cNvPr id="37" name="Ovale 42">
                <a:extLst>
                  <a:ext uri="{FF2B5EF4-FFF2-40B4-BE49-F238E27FC236}">
                    <a16:creationId xmlns:a16="http://schemas.microsoft.com/office/drawing/2014/main" id="{6F779D2A-D552-5794-E31F-64DD478F4E22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8" name="Ovale 43">
                <a:extLst>
                  <a:ext uri="{FF2B5EF4-FFF2-40B4-BE49-F238E27FC236}">
                    <a16:creationId xmlns:a16="http://schemas.microsoft.com/office/drawing/2014/main" id="{5C7704C4-36D7-1146-0F24-DDD1D50B6601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9" name="Ovale 44">
                <a:extLst>
                  <a:ext uri="{FF2B5EF4-FFF2-40B4-BE49-F238E27FC236}">
                    <a16:creationId xmlns:a16="http://schemas.microsoft.com/office/drawing/2014/main" id="{AE122FA2-23CC-DDCC-6776-B5C4CB6D8BCD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40" name="Ovale 45">
                <a:extLst>
                  <a:ext uri="{FF2B5EF4-FFF2-40B4-BE49-F238E27FC236}">
                    <a16:creationId xmlns:a16="http://schemas.microsoft.com/office/drawing/2014/main" id="{9661C59B-0D6A-8748-27CB-ABD92B9366E8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41" name="Ovale 46">
                <a:extLst>
                  <a:ext uri="{FF2B5EF4-FFF2-40B4-BE49-F238E27FC236}">
                    <a16:creationId xmlns:a16="http://schemas.microsoft.com/office/drawing/2014/main" id="{6EFBBCF1-F36D-E19F-6975-660E97105CD7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42" name="Ovale 47">
                <a:extLst>
                  <a:ext uri="{FF2B5EF4-FFF2-40B4-BE49-F238E27FC236}">
                    <a16:creationId xmlns:a16="http://schemas.microsoft.com/office/drawing/2014/main" id="{03B030CD-9C5A-E175-CA49-3760351E24FD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43" name="Ovale 48">
                <a:extLst>
                  <a:ext uri="{FF2B5EF4-FFF2-40B4-BE49-F238E27FC236}">
                    <a16:creationId xmlns:a16="http://schemas.microsoft.com/office/drawing/2014/main" id="{1CB4EFFB-BE47-ECAD-F401-215646A33997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44" name="Rettangolo 49">
                <a:extLst>
                  <a:ext uri="{FF2B5EF4-FFF2-40B4-BE49-F238E27FC236}">
                    <a16:creationId xmlns:a16="http://schemas.microsoft.com/office/drawing/2014/main" id="{79225FA6-064D-49AE-47BA-32EAB195F0A5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45" name="Ovale 50">
                <a:extLst>
                  <a:ext uri="{FF2B5EF4-FFF2-40B4-BE49-F238E27FC236}">
                    <a16:creationId xmlns:a16="http://schemas.microsoft.com/office/drawing/2014/main" id="{BD486881-2388-3B12-D63C-BED3F34E6AD6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28" name="Gruppo 51">
              <a:extLst>
                <a:ext uri="{FF2B5EF4-FFF2-40B4-BE49-F238E27FC236}">
                  <a16:creationId xmlns:a16="http://schemas.microsoft.com/office/drawing/2014/main" id="{8850B597-BBBB-FF2B-A784-190DA4C8DFDA}"/>
                </a:ext>
              </a:extLst>
            </p:cNvPr>
            <p:cNvGrpSpPr/>
            <p:nvPr/>
          </p:nvGrpSpPr>
          <p:grpSpPr>
            <a:xfrm>
              <a:off x="5230487" y="1841831"/>
              <a:ext cx="2023563" cy="1342420"/>
              <a:chOff x="685134" y="3074455"/>
              <a:chExt cx="3023533" cy="2005795"/>
            </a:xfrm>
          </p:grpSpPr>
          <p:cxnSp>
            <p:nvCxnSpPr>
              <p:cNvPr id="29" name="Connettore 2 52">
                <a:extLst>
                  <a:ext uri="{FF2B5EF4-FFF2-40B4-BE49-F238E27FC236}">
                    <a16:creationId xmlns:a16="http://schemas.microsoft.com/office/drawing/2014/main" id="{59CA6871-33A9-6632-C076-C7952D5D4152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Connettore 2 53">
                <a:extLst>
                  <a:ext uri="{FF2B5EF4-FFF2-40B4-BE49-F238E27FC236}">
                    <a16:creationId xmlns:a16="http://schemas.microsoft.com/office/drawing/2014/main" id="{8A4FCA03-512A-E8FA-CB06-4DF6328091F1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Connettore 2 54">
                <a:extLst>
                  <a:ext uri="{FF2B5EF4-FFF2-40B4-BE49-F238E27FC236}">
                    <a16:creationId xmlns:a16="http://schemas.microsoft.com/office/drawing/2014/main" id="{AFECDC71-0C67-25BE-E74A-D432ACD791D0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Connettore 2 55">
                <a:extLst>
                  <a:ext uri="{FF2B5EF4-FFF2-40B4-BE49-F238E27FC236}">
                    <a16:creationId xmlns:a16="http://schemas.microsoft.com/office/drawing/2014/main" id="{F72A1E77-67EA-BF77-850C-274F55268BB0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Connettore 2 56">
                <a:extLst>
                  <a:ext uri="{FF2B5EF4-FFF2-40B4-BE49-F238E27FC236}">
                    <a16:creationId xmlns:a16="http://schemas.microsoft.com/office/drawing/2014/main" id="{703860F9-3FE2-E269-F135-04F4DB75686D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Connettore 2 57">
                <a:extLst>
                  <a:ext uri="{FF2B5EF4-FFF2-40B4-BE49-F238E27FC236}">
                    <a16:creationId xmlns:a16="http://schemas.microsoft.com/office/drawing/2014/main" id="{84B21C7D-8960-1A47-FD7A-542580318748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Connettore 2 58">
                <a:extLst>
                  <a:ext uri="{FF2B5EF4-FFF2-40B4-BE49-F238E27FC236}">
                    <a16:creationId xmlns:a16="http://schemas.microsoft.com/office/drawing/2014/main" id="{172A43A2-E719-A31A-47ED-644F95F1AEA0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7231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Connettore 2 59">
                <a:extLst>
                  <a:ext uri="{FF2B5EF4-FFF2-40B4-BE49-F238E27FC236}">
                    <a16:creationId xmlns:a16="http://schemas.microsoft.com/office/drawing/2014/main" id="{EB1D4D2E-A9D1-0A9C-38AF-E827E94CA39B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6" name="Gruppo 218">
            <a:extLst>
              <a:ext uri="{FF2B5EF4-FFF2-40B4-BE49-F238E27FC236}">
                <a16:creationId xmlns:a16="http://schemas.microsoft.com/office/drawing/2014/main" id="{FD470B9D-3E43-7E0E-3B90-B78B045BF51F}"/>
              </a:ext>
            </a:extLst>
          </p:cNvPr>
          <p:cNvGrpSpPr/>
          <p:nvPr/>
        </p:nvGrpSpPr>
        <p:grpSpPr>
          <a:xfrm>
            <a:off x="5109944" y="2348882"/>
            <a:ext cx="1905864" cy="1430605"/>
            <a:chOff x="3389900" y="1886771"/>
            <a:chExt cx="2182899" cy="1638557"/>
          </a:xfrm>
        </p:grpSpPr>
        <p:grpSp>
          <p:nvGrpSpPr>
            <p:cNvPr id="47" name="Gruppo 60">
              <a:extLst>
                <a:ext uri="{FF2B5EF4-FFF2-40B4-BE49-F238E27FC236}">
                  <a16:creationId xmlns:a16="http://schemas.microsoft.com/office/drawing/2014/main" id="{66EC5C59-6E14-67C3-39F0-64082D86D3E5}"/>
                </a:ext>
              </a:extLst>
            </p:cNvPr>
            <p:cNvGrpSpPr/>
            <p:nvPr/>
          </p:nvGrpSpPr>
          <p:grpSpPr>
            <a:xfrm>
              <a:off x="3389900" y="1886771"/>
              <a:ext cx="2024100" cy="1638557"/>
              <a:chOff x="755576" y="2535493"/>
              <a:chExt cx="3024336" cy="2448272"/>
            </a:xfrm>
          </p:grpSpPr>
          <p:sp>
            <p:nvSpPr>
              <p:cNvPr id="57" name="Ovale 61">
                <a:extLst>
                  <a:ext uri="{FF2B5EF4-FFF2-40B4-BE49-F238E27FC236}">
                    <a16:creationId xmlns:a16="http://schemas.microsoft.com/office/drawing/2014/main" id="{D29DC0BE-BF8A-2BB9-0CC1-4DC65CAA831C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8" name="Ovale 62">
                <a:extLst>
                  <a:ext uri="{FF2B5EF4-FFF2-40B4-BE49-F238E27FC236}">
                    <a16:creationId xmlns:a16="http://schemas.microsoft.com/office/drawing/2014/main" id="{B6365185-5075-14D2-0200-FEBE2E8AD85E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9" name="Ovale 63">
                <a:extLst>
                  <a:ext uri="{FF2B5EF4-FFF2-40B4-BE49-F238E27FC236}">
                    <a16:creationId xmlns:a16="http://schemas.microsoft.com/office/drawing/2014/main" id="{3ECEA0DE-7654-F3AB-62E7-DE9A1FAB0998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60" name="Ovale 64">
                <a:extLst>
                  <a:ext uri="{FF2B5EF4-FFF2-40B4-BE49-F238E27FC236}">
                    <a16:creationId xmlns:a16="http://schemas.microsoft.com/office/drawing/2014/main" id="{E3764421-3C3C-05C0-1995-830549865AB0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61" name="Ovale 65">
                <a:extLst>
                  <a:ext uri="{FF2B5EF4-FFF2-40B4-BE49-F238E27FC236}">
                    <a16:creationId xmlns:a16="http://schemas.microsoft.com/office/drawing/2014/main" id="{78BF0F9D-C673-A679-909E-964688530F39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62" name="Ovale 66">
                <a:extLst>
                  <a:ext uri="{FF2B5EF4-FFF2-40B4-BE49-F238E27FC236}">
                    <a16:creationId xmlns:a16="http://schemas.microsoft.com/office/drawing/2014/main" id="{688D5661-7BEB-D513-9211-9CE81F60F074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63" name="Ovale 67">
                <a:extLst>
                  <a:ext uri="{FF2B5EF4-FFF2-40B4-BE49-F238E27FC236}">
                    <a16:creationId xmlns:a16="http://schemas.microsoft.com/office/drawing/2014/main" id="{3F99227C-383D-9327-EC0C-105AB9D8510F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64" name="Rettangolo 68">
                <a:extLst>
                  <a:ext uri="{FF2B5EF4-FFF2-40B4-BE49-F238E27FC236}">
                    <a16:creationId xmlns:a16="http://schemas.microsoft.com/office/drawing/2014/main" id="{5EEC393E-171E-9D73-539F-9CA348CD9DCC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65" name="Ovale 69">
                <a:extLst>
                  <a:ext uri="{FF2B5EF4-FFF2-40B4-BE49-F238E27FC236}">
                    <a16:creationId xmlns:a16="http://schemas.microsoft.com/office/drawing/2014/main" id="{48A944AB-0931-F918-EA91-B01B38D39CC1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48" name="Gruppo 70">
              <a:extLst>
                <a:ext uri="{FF2B5EF4-FFF2-40B4-BE49-F238E27FC236}">
                  <a16:creationId xmlns:a16="http://schemas.microsoft.com/office/drawing/2014/main" id="{7FA698C9-92A7-5FE5-D8F8-B40EDB6F7A1C}"/>
                </a:ext>
              </a:extLst>
            </p:cNvPr>
            <p:cNvGrpSpPr/>
            <p:nvPr/>
          </p:nvGrpSpPr>
          <p:grpSpPr>
            <a:xfrm>
              <a:off x="3534479" y="2007254"/>
              <a:ext cx="2038320" cy="1342420"/>
              <a:chOff x="685134" y="3074455"/>
              <a:chExt cx="3045582" cy="2005795"/>
            </a:xfrm>
          </p:grpSpPr>
          <p:cxnSp>
            <p:nvCxnSpPr>
              <p:cNvPr id="49" name="Connettore 2 71">
                <a:extLst>
                  <a:ext uri="{FF2B5EF4-FFF2-40B4-BE49-F238E27FC236}">
                    <a16:creationId xmlns:a16="http://schemas.microsoft.com/office/drawing/2014/main" id="{BB5B9D6E-A2FD-3AB6-D48D-125149AB67AB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Connettore 2 72">
                <a:extLst>
                  <a:ext uri="{FF2B5EF4-FFF2-40B4-BE49-F238E27FC236}">
                    <a16:creationId xmlns:a16="http://schemas.microsoft.com/office/drawing/2014/main" id="{E331ADBE-1380-E003-192A-D73C0D9F3A0B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Connettore 2 73">
                <a:extLst>
                  <a:ext uri="{FF2B5EF4-FFF2-40B4-BE49-F238E27FC236}">
                    <a16:creationId xmlns:a16="http://schemas.microsoft.com/office/drawing/2014/main" id="{2F2618BE-6FB1-0BB1-C7D3-8817B8C6C505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Connettore 2 74">
                <a:extLst>
                  <a:ext uri="{FF2B5EF4-FFF2-40B4-BE49-F238E27FC236}">
                    <a16:creationId xmlns:a16="http://schemas.microsoft.com/office/drawing/2014/main" id="{5DDC6599-FF8E-00C9-4041-85167903FB55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Connettore 2 75">
                <a:extLst>
                  <a:ext uri="{FF2B5EF4-FFF2-40B4-BE49-F238E27FC236}">
                    <a16:creationId xmlns:a16="http://schemas.microsoft.com/office/drawing/2014/main" id="{84D7E290-D46C-4A23-374A-DB745F94AD8A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Connettore 2 76">
                <a:extLst>
                  <a:ext uri="{FF2B5EF4-FFF2-40B4-BE49-F238E27FC236}">
                    <a16:creationId xmlns:a16="http://schemas.microsoft.com/office/drawing/2014/main" id="{77D205C2-B102-95ED-7C90-6B5346BC7D31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Connettore 2 77">
                <a:extLst>
                  <a:ext uri="{FF2B5EF4-FFF2-40B4-BE49-F238E27FC236}">
                    <a16:creationId xmlns:a16="http://schemas.microsoft.com/office/drawing/2014/main" id="{B2E4B14B-C50D-4508-C9BB-2C26C33873AA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59280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Connettore 2 78">
                <a:extLst>
                  <a:ext uri="{FF2B5EF4-FFF2-40B4-BE49-F238E27FC236}">
                    <a16:creationId xmlns:a16="http://schemas.microsoft.com/office/drawing/2014/main" id="{56D89350-84B5-54C9-BE2D-CA2FF6BA8A27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6" name="Gruppo 215">
            <a:extLst>
              <a:ext uri="{FF2B5EF4-FFF2-40B4-BE49-F238E27FC236}">
                <a16:creationId xmlns:a16="http://schemas.microsoft.com/office/drawing/2014/main" id="{08A11BBE-4123-3C20-B5D2-773DFC07439E}"/>
              </a:ext>
            </a:extLst>
          </p:cNvPr>
          <p:cNvGrpSpPr/>
          <p:nvPr/>
        </p:nvGrpSpPr>
        <p:grpSpPr>
          <a:xfrm>
            <a:off x="3344978" y="2348881"/>
            <a:ext cx="1891196" cy="1430605"/>
            <a:chOff x="1368380" y="1886770"/>
            <a:chExt cx="2166099" cy="1638557"/>
          </a:xfrm>
        </p:grpSpPr>
        <p:grpSp>
          <p:nvGrpSpPr>
            <p:cNvPr id="67" name="Gruppo 79">
              <a:extLst>
                <a:ext uri="{FF2B5EF4-FFF2-40B4-BE49-F238E27FC236}">
                  <a16:creationId xmlns:a16="http://schemas.microsoft.com/office/drawing/2014/main" id="{A4A8C43D-6911-01D1-B2FD-7D4D129804C9}"/>
                </a:ext>
              </a:extLst>
            </p:cNvPr>
            <p:cNvGrpSpPr/>
            <p:nvPr/>
          </p:nvGrpSpPr>
          <p:grpSpPr>
            <a:xfrm>
              <a:off x="1368380" y="1886770"/>
              <a:ext cx="2024100" cy="1638557"/>
              <a:chOff x="755576" y="2535493"/>
              <a:chExt cx="3024336" cy="2448272"/>
            </a:xfrm>
          </p:grpSpPr>
          <p:sp>
            <p:nvSpPr>
              <p:cNvPr id="77" name="Ovale 80">
                <a:extLst>
                  <a:ext uri="{FF2B5EF4-FFF2-40B4-BE49-F238E27FC236}">
                    <a16:creationId xmlns:a16="http://schemas.microsoft.com/office/drawing/2014/main" id="{DC026704-4156-EA23-0278-E8248A4971CD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78" name="Ovale 81">
                <a:extLst>
                  <a:ext uri="{FF2B5EF4-FFF2-40B4-BE49-F238E27FC236}">
                    <a16:creationId xmlns:a16="http://schemas.microsoft.com/office/drawing/2014/main" id="{A9CDF4E3-BEF8-91A0-7B3D-533808269004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79" name="Ovale 82">
                <a:extLst>
                  <a:ext uri="{FF2B5EF4-FFF2-40B4-BE49-F238E27FC236}">
                    <a16:creationId xmlns:a16="http://schemas.microsoft.com/office/drawing/2014/main" id="{91D68970-CA8C-8760-A75C-CBF850B451C7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80" name="Ovale 83">
                <a:extLst>
                  <a:ext uri="{FF2B5EF4-FFF2-40B4-BE49-F238E27FC236}">
                    <a16:creationId xmlns:a16="http://schemas.microsoft.com/office/drawing/2014/main" id="{53C4DFF4-D841-0279-A288-F3CCDDC65F3F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81" name="Ovale 84">
                <a:extLst>
                  <a:ext uri="{FF2B5EF4-FFF2-40B4-BE49-F238E27FC236}">
                    <a16:creationId xmlns:a16="http://schemas.microsoft.com/office/drawing/2014/main" id="{0370D9DB-0CA4-8872-32D5-50CDE336237F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82" name="Ovale 85">
                <a:extLst>
                  <a:ext uri="{FF2B5EF4-FFF2-40B4-BE49-F238E27FC236}">
                    <a16:creationId xmlns:a16="http://schemas.microsoft.com/office/drawing/2014/main" id="{9739E8BF-6BBF-8652-7EF5-2A42A438C7DB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83" name="Ovale 86">
                <a:extLst>
                  <a:ext uri="{FF2B5EF4-FFF2-40B4-BE49-F238E27FC236}">
                    <a16:creationId xmlns:a16="http://schemas.microsoft.com/office/drawing/2014/main" id="{C74D9D09-291C-9F4D-EBB3-4F16CC703078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84" name="Rettangolo 87">
                <a:extLst>
                  <a:ext uri="{FF2B5EF4-FFF2-40B4-BE49-F238E27FC236}">
                    <a16:creationId xmlns:a16="http://schemas.microsoft.com/office/drawing/2014/main" id="{F55EB627-3426-D349-4B40-5D4E06D49024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85" name="Ovale 88">
                <a:extLst>
                  <a:ext uri="{FF2B5EF4-FFF2-40B4-BE49-F238E27FC236}">
                    <a16:creationId xmlns:a16="http://schemas.microsoft.com/office/drawing/2014/main" id="{6C5341EA-DA6A-A42B-AE15-0C12251D5345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68" name="Gruppo 89">
              <a:extLst>
                <a:ext uri="{FF2B5EF4-FFF2-40B4-BE49-F238E27FC236}">
                  <a16:creationId xmlns:a16="http://schemas.microsoft.com/office/drawing/2014/main" id="{CB5ACDD1-AE4C-07CC-B903-CAA43F13208F}"/>
                </a:ext>
              </a:extLst>
            </p:cNvPr>
            <p:cNvGrpSpPr/>
            <p:nvPr/>
          </p:nvGrpSpPr>
          <p:grpSpPr>
            <a:xfrm>
              <a:off x="1512959" y="2007253"/>
              <a:ext cx="2021520" cy="1342420"/>
              <a:chOff x="685134" y="3074455"/>
              <a:chExt cx="3020480" cy="2005795"/>
            </a:xfrm>
          </p:grpSpPr>
          <p:cxnSp>
            <p:nvCxnSpPr>
              <p:cNvPr id="69" name="Connettore 2 90">
                <a:extLst>
                  <a:ext uri="{FF2B5EF4-FFF2-40B4-BE49-F238E27FC236}">
                    <a16:creationId xmlns:a16="http://schemas.microsoft.com/office/drawing/2014/main" id="{7B47579E-65C1-8EFC-CB77-2220BCDFECF9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Connettore 2 91">
                <a:extLst>
                  <a:ext uri="{FF2B5EF4-FFF2-40B4-BE49-F238E27FC236}">
                    <a16:creationId xmlns:a16="http://schemas.microsoft.com/office/drawing/2014/main" id="{41FA1EBA-E508-1E0E-9F94-22111AA85113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Connettore 2 92">
                <a:extLst>
                  <a:ext uri="{FF2B5EF4-FFF2-40B4-BE49-F238E27FC236}">
                    <a16:creationId xmlns:a16="http://schemas.microsoft.com/office/drawing/2014/main" id="{5AA3B0D0-4040-1903-2E5C-C61266B5A004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Connettore 2 93">
                <a:extLst>
                  <a:ext uri="{FF2B5EF4-FFF2-40B4-BE49-F238E27FC236}">
                    <a16:creationId xmlns:a16="http://schemas.microsoft.com/office/drawing/2014/main" id="{DBE522FC-820E-D767-E7BE-06B8A2D345A2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3" name="Connettore 2 94">
                <a:extLst>
                  <a:ext uri="{FF2B5EF4-FFF2-40B4-BE49-F238E27FC236}">
                    <a16:creationId xmlns:a16="http://schemas.microsoft.com/office/drawing/2014/main" id="{0A164C86-C2AD-F4A3-DE61-2F3AB6BC312A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Connettore 2 95">
                <a:extLst>
                  <a:ext uri="{FF2B5EF4-FFF2-40B4-BE49-F238E27FC236}">
                    <a16:creationId xmlns:a16="http://schemas.microsoft.com/office/drawing/2014/main" id="{523639AD-BADC-8EBC-423A-4EA52B600A8E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Connettore 2 96">
                <a:extLst>
                  <a:ext uri="{FF2B5EF4-FFF2-40B4-BE49-F238E27FC236}">
                    <a16:creationId xmlns:a16="http://schemas.microsoft.com/office/drawing/2014/main" id="{1B666ECD-1796-52B1-42EA-F5288CB6F79F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4178" cy="7450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Connettore 2 97">
                <a:extLst>
                  <a:ext uri="{FF2B5EF4-FFF2-40B4-BE49-F238E27FC236}">
                    <a16:creationId xmlns:a16="http://schemas.microsoft.com/office/drawing/2014/main" id="{E5358107-193C-EE0E-F6FD-B72C9A7575AA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6" name="Gruppo 213">
            <a:extLst>
              <a:ext uri="{FF2B5EF4-FFF2-40B4-BE49-F238E27FC236}">
                <a16:creationId xmlns:a16="http://schemas.microsoft.com/office/drawing/2014/main" id="{D7C6B7C4-7A63-8FD1-E9D6-D39706F32732}"/>
              </a:ext>
            </a:extLst>
          </p:cNvPr>
          <p:cNvGrpSpPr/>
          <p:nvPr/>
        </p:nvGrpSpPr>
        <p:grpSpPr>
          <a:xfrm>
            <a:off x="6896453" y="3792333"/>
            <a:ext cx="1892979" cy="1430605"/>
            <a:chOff x="4932040" y="3374619"/>
            <a:chExt cx="2168142" cy="1638557"/>
          </a:xfrm>
        </p:grpSpPr>
        <p:grpSp>
          <p:nvGrpSpPr>
            <p:cNvPr id="87" name="Gruppo 98">
              <a:extLst>
                <a:ext uri="{FF2B5EF4-FFF2-40B4-BE49-F238E27FC236}">
                  <a16:creationId xmlns:a16="http://schemas.microsoft.com/office/drawing/2014/main" id="{4DDEA6EA-5FE3-825A-332C-C2E5BF695129}"/>
                </a:ext>
              </a:extLst>
            </p:cNvPr>
            <p:cNvGrpSpPr/>
            <p:nvPr/>
          </p:nvGrpSpPr>
          <p:grpSpPr>
            <a:xfrm>
              <a:off x="4932040" y="3374619"/>
              <a:ext cx="2024100" cy="1638557"/>
              <a:chOff x="755576" y="2535493"/>
              <a:chExt cx="3024336" cy="2448272"/>
            </a:xfrm>
          </p:grpSpPr>
          <p:sp>
            <p:nvSpPr>
              <p:cNvPr id="97" name="Ovale 99">
                <a:extLst>
                  <a:ext uri="{FF2B5EF4-FFF2-40B4-BE49-F238E27FC236}">
                    <a16:creationId xmlns:a16="http://schemas.microsoft.com/office/drawing/2014/main" id="{C2844A43-06D0-5509-5276-092E7CF0377B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98" name="Ovale 100">
                <a:extLst>
                  <a:ext uri="{FF2B5EF4-FFF2-40B4-BE49-F238E27FC236}">
                    <a16:creationId xmlns:a16="http://schemas.microsoft.com/office/drawing/2014/main" id="{D65CE3DB-CA79-412A-1C16-5E09B3944E44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99" name="Ovale 101">
                <a:extLst>
                  <a:ext uri="{FF2B5EF4-FFF2-40B4-BE49-F238E27FC236}">
                    <a16:creationId xmlns:a16="http://schemas.microsoft.com/office/drawing/2014/main" id="{0AC1F176-4B17-A528-9094-DD90ECDFF70B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00" name="Ovale 102">
                <a:extLst>
                  <a:ext uri="{FF2B5EF4-FFF2-40B4-BE49-F238E27FC236}">
                    <a16:creationId xmlns:a16="http://schemas.microsoft.com/office/drawing/2014/main" id="{D0CEDA42-D924-0FF8-7ADD-D490377AEAEF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01" name="Ovale 103">
                <a:extLst>
                  <a:ext uri="{FF2B5EF4-FFF2-40B4-BE49-F238E27FC236}">
                    <a16:creationId xmlns:a16="http://schemas.microsoft.com/office/drawing/2014/main" id="{B9515564-6611-0E0A-EF7C-D8B318BED232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02" name="Ovale 104">
                <a:extLst>
                  <a:ext uri="{FF2B5EF4-FFF2-40B4-BE49-F238E27FC236}">
                    <a16:creationId xmlns:a16="http://schemas.microsoft.com/office/drawing/2014/main" id="{D48FEAC1-95FB-ED46-C714-34E0C7157266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03" name="Ovale 105">
                <a:extLst>
                  <a:ext uri="{FF2B5EF4-FFF2-40B4-BE49-F238E27FC236}">
                    <a16:creationId xmlns:a16="http://schemas.microsoft.com/office/drawing/2014/main" id="{89260C4B-E43B-CC87-B0F9-FC4C2769D1D4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04" name="Rettangolo 106">
                <a:extLst>
                  <a:ext uri="{FF2B5EF4-FFF2-40B4-BE49-F238E27FC236}">
                    <a16:creationId xmlns:a16="http://schemas.microsoft.com/office/drawing/2014/main" id="{743B110D-2C7C-452D-7648-C259D7F61157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05" name="Ovale 107">
                <a:extLst>
                  <a:ext uri="{FF2B5EF4-FFF2-40B4-BE49-F238E27FC236}">
                    <a16:creationId xmlns:a16="http://schemas.microsoft.com/office/drawing/2014/main" id="{F2AF4054-3928-B904-4D2B-7523DB09D196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88" name="Gruppo 108">
              <a:extLst>
                <a:ext uri="{FF2B5EF4-FFF2-40B4-BE49-F238E27FC236}">
                  <a16:creationId xmlns:a16="http://schemas.microsoft.com/office/drawing/2014/main" id="{123374C4-8146-0636-54D9-DD04091C0A9D}"/>
                </a:ext>
              </a:extLst>
            </p:cNvPr>
            <p:cNvGrpSpPr/>
            <p:nvPr/>
          </p:nvGrpSpPr>
          <p:grpSpPr>
            <a:xfrm>
              <a:off x="5076619" y="3495102"/>
              <a:ext cx="2023563" cy="1342420"/>
              <a:chOff x="685134" y="3074455"/>
              <a:chExt cx="3023533" cy="2005795"/>
            </a:xfrm>
          </p:grpSpPr>
          <p:cxnSp>
            <p:nvCxnSpPr>
              <p:cNvPr id="89" name="Connettore 2 109">
                <a:extLst>
                  <a:ext uri="{FF2B5EF4-FFF2-40B4-BE49-F238E27FC236}">
                    <a16:creationId xmlns:a16="http://schemas.microsoft.com/office/drawing/2014/main" id="{83973807-5FE1-65A5-0AE8-DE055BD23F46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Connettore 2 110">
                <a:extLst>
                  <a:ext uri="{FF2B5EF4-FFF2-40B4-BE49-F238E27FC236}">
                    <a16:creationId xmlns:a16="http://schemas.microsoft.com/office/drawing/2014/main" id="{96EA6386-A6B3-6F66-EBF9-9E4CBFCD97E3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Connettore 2 111">
                <a:extLst>
                  <a:ext uri="{FF2B5EF4-FFF2-40B4-BE49-F238E27FC236}">
                    <a16:creationId xmlns:a16="http://schemas.microsoft.com/office/drawing/2014/main" id="{34F052A5-1F16-A16E-6B3F-B508D652847E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Connettore 2 112">
                <a:extLst>
                  <a:ext uri="{FF2B5EF4-FFF2-40B4-BE49-F238E27FC236}">
                    <a16:creationId xmlns:a16="http://schemas.microsoft.com/office/drawing/2014/main" id="{E4DE6B83-1466-2BDD-C138-435EBD899CED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3" name="Connettore 2 113">
                <a:extLst>
                  <a:ext uri="{FF2B5EF4-FFF2-40B4-BE49-F238E27FC236}">
                    <a16:creationId xmlns:a16="http://schemas.microsoft.com/office/drawing/2014/main" id="{1B064C72-9441-8CD9-D106-66EB379D9439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Connettore 2 114">
                <a:extLst>
                  <a:ext uri="{FF2B5EF4-FFF2-40B4-BE49-F238E27FC236}">
                    <a16:creationId xmlns:a16="http://schemas.microsoft.com/office/drawing/2014/main" id="{9C5C96F6-285F-C34C-0C76-7842E35E89C0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Connettore 2 115">
                <a:extLst>
                  <a:ext uri="{FF2B5EF4-FFF2-40B4-BE49-F238E27FC236}">
                    <a16:creationId xmlns:a16="http://schemas.microsoft.com/office/drawing/2014/main" id="{F7A1B6D3-446B-5FAA-C960-850CABAD7C69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7231" cy="74508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Connettore 2 116">
                <a:extLst>
                  <a:ext uri="{FF2B5EF4-FFF2-40B4-BE49-F238E27FC236}">
                    <a16:creationId xmlns:a16="http://schemas.microsoft.com/office/drawing/2014/main" id="{003BC60F-796A-E901-8B21-C79BE7D15DE3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6" name="Gruppo 216">
            <a:extLst>
              <a:ext uri="{FF2B5EF4-FFF2-40B4-BE49-F238E27FC236}">
                <a16:creationId xmlns:a16="http://schemas.microsoft.com/office/drawing/2014/main" id="{C5B4FE18-F292-6FDF-A5A6-C82ED044D07B}"/>
              </a:ext>
            </a:extLst>
          </p:cNvPr>
          <p:cNvGrpSpPr/>
          <p:nvPr/>
        </p:nvGrpSpPr>
        <p:grpSpPr>
          <a:xfrm>
            <a:off x="3342727" y="3792333"/>
            <a:ext cx="1893447" cy="1430605"/>
            <a:chOff x="1365800" y="3540042"/>
            <a:chExt cx="2168678" cy="1638557"/>
          </a:xfrm>
        </p:grpSpPr>
        <p:grpSp>
          <p:nvGrpSpPr>
            <p:cNvPr id="107" name="Gruppo 117">
              <a:extLst>
                <a:ext uri="{FF2B5EF4-FFF2-40B4-BE49-F238E27FC236}">
                  <a16:creationId xmlns:a16="http://schemas.microsoft.com/office/drawing/2014/main" id="{417229B5-B70E-B338-08D2-73B80193A4F7}"/>
                </a:ext>
              </a:extLst>
            </p:cNvPr>
            <p:cNvGrpSpPr/>
            <p:nvPr/>
          </p:nvGrpSpPr>
          <p:grpSpPr>
            <a:xfrm>
              <a:off x="1365800" y="3540042"/>
              <a:ext cx="2024100" cy="1638557"/>
              <a:chOff x="755576" y="2535493"/>
              <a:chExt cx="3024336" cy="2448272"/>
            </a:xfrm>
          </p:grpSpPr>
          <p:sp>
            <p:nvSpPr>
              <p:cNvPr id="117" name="Ovale 118">
                <a:extLst>
                  <a:ext uri="{FF2B5EF4-FFF2-40B4-BE49-F238E27FC236}">
                    <a16:creationId xmlns:a16="http://schemas.microsoft.com/office/drawing/2014/main" id="{A16EB51F-CAB5-C81C-2808-2322F16814F2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18" name="Ovale 119">
                <a:extLst>
                  <a:ext uri="{FF2B5EF4-FFF2-40B4-BE49-F238E27FC236}">
                    <a16:creationId xmlns:a16="http://schemas.microsoft.com/office/drawing/2014/main" id="{6B3FD098-9B01-9958-F9E3-2FA08AE43F01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19" name="Ovale 120">
                <a:extLst>
                  <a:ext uri="{FF2B5EF4-FFF2-40B4-BE49-F238E27FC236}">
                    <a16:creationId xmlns:a16="http://schemas.microsoft.com/office/drawing/2014/main" id="{5932D458-58C9-D905-1BF2-9BF29AB97097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20" name="Ovale 121">
                <a:extLst>
                  <a:ext uri="{FF2B5EF4-FFF2-40B4-BE49-F238E27FC236}">
                    <a16:creationId xmlns:a16="http://schemas.microsoft.com/office/drawing/2014/main" id="{4C72D91E-8AC8-6AC0-E8D3-4CFC620F755D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21" name="Ovale 122">
                <a:extLst>
                  <a:ext uri="{FF2B5EF4-FFF2-40B4-BE49-F238E27FC236}">
                    <a16:creationId xmlns:a16="http://schemas.microsoft.com/office/drawing/2014/main" id="{5AB57CB1-738B-819E-B352-1E0D20EC04F3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22" name="Ovale 123">
                <a:extLst>
                  <a:ext uri="{FF2B5EF4-FFF2-40B4-BE49-F238E27FC236}">
                    <a16:creationId xmlns:a16="http://schemas.microsoft.com/office/drawing/2014/main" id="{4D9B0F0F-B2A2-3525-06BC-A6EA93508A87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23" name="Ovale 124">
                <a:extLst>
                  <a:ext uri="{FF2B5EF4-FFF2-40B4-BE49-F238E27FC236}">
                    <a16:creationId xmlns:a16="http://schemas.microsoft.com/office/drawing/2014/main" id="{E5A631E4-70C5-1B29-0A2F-0FDD245D3935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24" name="Rettangolo 125">
                <a:extLst>
                  <a:ext uri="{FF2B5EF4-FFF2-40B4-BE49-F238E27FC236}">
                    <a16:creationId xmlns:a16="http://schemas.microsoft.com/office/drawing/2014/main" id="{9D9FDDC0-97DF-43C8-7092-BF0623950C9D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25" name="Ovale 126">
                <a:extLst>
                  <a:ext uri="{FF2B5EF4-FFF2-40B4-BE49-F238E27FC236}">
                    <a16:creationId xmlns:a16="http://schemas.microsoft.com/office/drawing/2014/main" id="{031886ED-FB25-CED4-E5D5-15418340C847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108" name="Gruppo 127">
              <a:extLst>
                <a:ext uri="{FF2B5EF4-FFF2-40B4-BE49-F238E27FC236}">
                  <a16:creationId xmlns:a16="http://schemas.microsoft.com/office/drawing/2014/main" id="{AD464C2C-6B3A-4A59-089D-F09AC4732E7C}"/>
                </a:ext>
              </a:extLst>
            </p:cNvPr>
            <p:cNvGrpSpPr/>
            <p:nvPr/>
          </p:nvGrpSpPr>
          <p:grpSpPr>
            <a:xfrm>
              <a:off x="1510379" y="3660525"/>
              <a:ext cx="2024099" cy="1342420"/>
              <a:chOff x="685134" y="3074455"/>
              <a:chExt cx="3024334" cy="2005795"/>
            </a:xfrm>
          </p:grpSpPr>
          <p:cxnSp>
            <p:nvCxnSpPr>
              <p:cNvPr id="109" name="Connettore 2 128">
                <a:extLst>
                  <a:ext uri="{FF2B5EF4-FFF2-40B4-BE49-F238E27FC236}">
                    <a16:creationId xmlns:a16="http://schemas.microsoft.com/office/drawing/2014/main" id="{4ADC1521-CA9D-ED4E-4E98-61B5AE295D45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0" name="Connettore 2 129">
                <a:extLst>
                  <a:ext uri="{FF2B5EF4-FFF2-40B4-BE49-F238E27FC236}">
                    <a16:creationId xmlns:a16="http://schemas.microsoft.com/office/drawing/2014/main" id="{0CDAB002-FA6D-AD41-ADCB-E28D04931DC0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1" name="Connettore 2 130">
                <a:extLst>
                  <a:ext uri="{FF2B5EF4-FFF2-40B4-BE49-F238E27FC236}">
                    <a16:creationId xmlns:a16="http://schemas.microsoft.com/office/drawing/2014/main" id="{B33AECF5-0E83-BE3D-F383-65460E670104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2" name="Connettore 2 131">
                <a:extLst>
                  <a:ext uri="{FF2B5EF4-FFF2-40B4-BE49-F238E27FC236}">
                    <a16:creationId xmlns:a16="http://schemas.microsoft.com/office/drawing/2014/main" id="{C3DA102F-FC61-2BDE-CF3B-C48A53768190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3" name="Connettore 2 132">
                <a:extLst>
                  <a:ext uri="{FF2B5EF4-FFF2-40B4-BE49-F238E27FC236}">
                    <a16:creationId xmlns:a16="http://schemas.microsoft.com/office/drawing/2014/main" id="{52CF0A81-6117-21D1-BA63-0AABE892CF19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4" name="Connettore 2 133">
                <a:extLst>
                  <a:ext uri="{FF2B5EF4-FFF2-40B4-BE49-F238E27FC236}">
                    <a16:creationId xmlns:a16="http://schemas.microsoft.com/office/drawing/2014/main" id="{C7401B1C-D510-901B-604C-057564F43816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5" name="Connettore 2 134">
                <a:extLst>
                  <a:ext uri="{FF2B5EF4-FFF2-40B4-BE49-F238E27FC236}">
                    <a16:creationId xmlns:a16="http://schemas.microsoft.com/office/drawing/2014/main" id="{C94279DB-FA0E-D3E9-2A0B-E4FE468853C0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8032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6" name="Connettore 2 135">
                <a:extLst>
                  <a:ext uri="{FF2B5EF4-FFF2-40B4-BE49-F238E27FC236}">
                    <a16:creationId xmlns:a16="http://schemas.microsoft.com/office/drawing/2014/main" id="{2382394A-B6F8-577B-EB5D-5A7EC8911151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6" name="Gruppo 212">
            <a:extLst>
              <a:ext uri="{FF2B5EF4-FFF2-40B4-BE49-F238E27FC236}">
                <a16:creationId xmlns:a16="http://schemas.microsoft.com/office/drawing/2014/main" id="{9EC30608-D6B8-7030-B7D0-C9EBB97FE55D}"/>
              </a:ext>
            </a:extLst>
          </p:cNvPr>
          <p:cNvGrpSpPr/>
          <p:nvPr/>
        </p:nvGrpSpPr>
        <p:grpSpPr>
          <a:xfrm>
            <a:off x="6889576" y="5219637"/>
            <a:ext cx="1899856" cy="1430605"/>
            <a:chOff x="5085908" y="5009396"/>
            <a:chExt cx="2176018" cy="1638557"/>
          </a:xfrm>
        </p:grpSpPr>
        <p:grpSp>
          <p:nvGrpSpPr>
            <p:cNvPr id="127" name="Gruppo 155">
              <a:extLst>
                <a:ext uri="{FF2B5EF4-FFF2-40B4-BE49-F238E27FC236}">
                  <a16:creationId xmlns:a16="http://schemas.microsoft.com/office/drawing/2014/main" id="{7E4E804D-5EF6-0972-F452-D5262FB2DC36}"/>
                </a:ext>
              </a:extLst>
            </p:cNvPr>
            <p:cNvGrpSpPr/>
            <p:nvPr/>
          </p:nvGrpSpPr>
          <p:grpSpPr>
            <a:xfrm>
              <a:off x="5085908" y="5009396"/>
              <a:ext cx="2024100" cy="1638557"/>
              <a:chOff x="755576" y="2535493"/>
              <a:chExt cx="3024336" cy="2448272"/>
            </a:xfrm>
          </p:grpSpPr>
          <p:sp>
            <p:nvSpPr>
              <p:cNvPr id="137" name="Ovale 156">
                <a:extLst>
                  <a:ext uri="{FF2B5EF4-FFF2-40B4-BE49-F238E27FC236}">
                    <a16:creationId xmlns:a16="http://schemas.microsoft.com/office/drawing/2014/main" id="{BDDEE949-66DA-DE0B-C5D7-727B591D34B1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38" name="Ovale 157">
                <a:extLst>
                  <a:ext uri="{FF2B5EF4-FFF2-40B4-BE49-F238E27FC236}">
                    <a16:creationId xmlns:a16="http://schemas.microsoft.com/office/drawing/2014/main" id="{F832A710-4D6C-79A1-AC30-CA97E056ADE4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39" name="Ovale 158">
                <a:extLst>
                  <a:ext uri="{FF2B5EF4-FFF2-40B4-BE49-F238E27FC236}">
                    <a16:creationId xmlns:a16="http://schemas.microsoft.com/office/drawing/2014/main" id="{E2F4DAFF-5E17-208B-964C-033E84F5038F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40" name="Ovale 159">
                <a:extLst>
                  <a:ext uri="{FF2B5EF4-FFF2-40B4-BE49-F238E27FC236}">
                    <a16:creationId xmlns:a16="http://schemas.microsoft.com/office/drawing/2014/main" id="{7C8C9641-C8A8-7DF5-4CCC-1F017890CF46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41" name="Ovale 160">
                <a:extLst>
                  <a:ext uri="{FF2B5EF4-FFF2-40B4-BE49-F238E27FC236}">
                    <a16:creationId xmlns:a16="http://schemas.microsoft.com/office/drawing/2014/main" id="{30D9AC42-AD68-3749-FB36-9154D16618C0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42" name="Ovale 161">
                <a:extLst>
                  <a:ext uri="{FF2B5EF4-FFF2-40B4-BE49-F238E27FC236}">
                    <a16:creationId xmlns:a16="http://schemas.microsoft.com/office/drawing/2014/main" id="{E51A1F8F-6924-8F82-DBF2-93806895DEC9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43" name="Ovale 162">
                <a:extLst>
                  <a:ext uri="{FF2B5EF4-FFF2-40B4-BE49-F238E27FC236}">
                    <a16:creationId xmlns:a16="http://schemas.microsoft.com/office/drawing/2014/main" id="{41F79917-483C-EE7A-EA21-3886D704D000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44" name="Rettangolo 163">
                <a:extLst>
                  <a:ext uri="{FF2B5EF4-FFF2-40B4-BE49-F238E27FC236}">
                    <a16:creationId xmlns:a16="http://schemas.microsoft.com/office/drawing/2014/main" id="{C7AEC0CD-084D-CA5F-DB66-0142570282B2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45" name="Ovale 164">
                <a:extLst>
                  <a:ext uri="{FF2B5EF4-FFF2-40B4-BE49-F238E27FC236}">
                    <a16:creationId xmlns:a16="http://schemas.microsoft.com/office/drawing/2014/main" id="{DBE7B0A7-9B14-AB1D-0749-D70790E5AD1C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128" name="Gruppo 165">
              <a:extLst>
                <a:ext uri="{FF2B5EF4-FFF2-40B4-BE49-F238E27FC236}">
                  <a16:creationId xmlns:a16="http://schemas.microsoft.com/office/drawing/2014/main" id="{79DBFDA7-6C1E-CB35-B193-57156CC6ECEE}"/>
                </a:ext>
              </a:extLst>
            </p:cNvPr>
            <p:cNvGrpSpPr/>
            <p:nvPr/>
          </p:nvGrpSpPr>
          <p:grpSpPr>
            <a:xfrm>
              <a:off x="5230487" y="5129879"/>
              <a:ext cx="2031439" cy="1342420"/>
              <a:chOff x="685134" y="3074455"/>
              <a:chExt cx="3035301" cy="2005795"/>
            </a:xfrm>
          </p:grpSpPr>
          <p:cxnSp>
            <p:nvCxnSpPr>
              <p:cNvPr id="129" name="Connettore 2 166">
                <a:extLst>
                  <a:ext uri="{FF2B5EF4-FFF2-40B4-BE49-F238E27FC236}">
                    <a16:creationId xmlns:a16="http://schemas.microsoft.com/office/drawing/2014/main" id="{65096121-0CFD-E8EA-92E4-F9DB5C88D93C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0" name="Connettore 2 167">
                <a:extLst>
                  <a:ext uri="{FF2B5EF4-FFF2-40B4-BE49-F238E27FC236}">
                    <a16:creationId xmlns:a16="http://schemas.microsoft.com/office/drawing/2014/main" id="{D740290D-D990-ECB8-08D5-82346FEEA30E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Connettore 2 168">
                <a:extLst>
                  <a:ext uri="{FF2B5EF4-FFF2-40B4-BE49-F238E27FC236}">
                    <a16:creationId xmlns:a16="http://schemas.microsoft.com/office/drawing/2014/main" id="{AC9ABC74-F9F8-BBD4-7B5F-A5BD87768008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2" name="Connettore 2 169">
                <a:extLst>
                  <a:ext uri="{FF2B5EF4-FFF2-40B4-BE49-F238E27FC236}">
                    <a16:creationId xmlns:a16="http://schemas.microsoft.com/office/drawing/2014/main" id="{B9D80CD0-F64B-B416-67EB-3724B69AA38B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3" name="Connettore 2 170">
                <a:extLst>
                  <a:ext uri="{FF2B5EF4-FFF2-40B4-BE49-F238E27FC236}">
                    <a16:creationId xmlns:a16="http://schemas.microsoft.com/office/drawing/2014/main" id="{C8A556B4-A2E1-91E8-4C88-3AAA1F01BA8C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4" name="Connettore 2 171">
                <a:extLst>
                  <a:ext uri="{FF2B5EF4-FFF2-40B4-BE49-F238E27FC236}">
                    <a16:creationId xmlns:a16="http://schemas.microsoft.com/office/drawing/2014/main" id="{F159F780-31AE-5FE9-6FAD-28696EF3C535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5" name="Connettore 2 172">
                <a:extLst>
                  <a:ext uri="{FF2B5EF4-FFF2-40B4-BE49-F238E27FC236}">
                    <a16:creationId xmlns:a16="http://schemas.microsoft.com/office/drawing/2014/main" id="{B82498CD-2BD8-B206-5414-1371D8B903DC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48999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6" name="Connettore 2 173">
                <a:extLst>
                  <a:ext uri="{FF2B5EF4-FFF2-40B4-BE49-F238E27FC236}">
                    <a16:creationId xmlns:a16="http://schemas.microsoft.com/office/drawing/2014/main" id="{049C6DFC-7EF0-5DC9-7446-17D929BCA6F9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6" name="Gruppo 219">
            <a:extLst>
              <a:ext uri="{FF2B5EF4-FFF2-40B4-BE49-F238E27FC236}">
                <a16:creationId xmlns:a16="http://schemas.microsoft.com/office/drawing/2014/main" id="{BAAC9D54-D9E1-C217-040C-66E98D7F4BD7}"/>
              </a:ext>
            </a:extLst>
          </p:cNvPr>
          <p:cNvGrpSpPr/>
          <p:nvPr/>
        </p:nvGrpSpPr>
        <p:grpSpPr>
          <a:xfrm>
            <a:off x="5109944" y="5219637"/>
            <a:ext cx="1905864" cy="1430605"/>
            <a:chOff x="3389900" y="5174819"/>
            <a:chExt cx="2182899" cy="1638557"/>
          </a:xfrm>
        </p:grpSpPr>
        <p:grpSp>
          <p:nvGrpSpPr>
            <p:cNvPr id="147" name="Gruppo 174">
              <a:extLst>
                <a:ext uri="{FF2B5EF4-FFF2-40B4-BE49-F238E27FC236}">
                  <a16:creationId xmlns:a16="http://schemas.microsoft.com/office/drawing/2014/main" id="{76558547-6B99-8C6A-07D5-611E9A9C9253}"/>
                </a:ext>
              </a:extLst>
            </p:cNvPr>
            <p:cNvGrpSpPr/>
            <p:nvPr/>
          </p:nvGrpSpPr>
          <p:grpSpPr>
            <a:xfrm>
              <a:off x="3389900" y="5174819"/>
              <a:ext cx="2024100" cy="1638557"/>
              <a:chOff x="755576" y="2535493"/>
              <a:chExt cx="3024336" cy="2448272"/>
            </a:xfrm>
          </p:grpSpPr>
          <p:sp>
            <p:nvSpPr>
              <p:cNvPr id="157" name="Ovale 175">
                <a:extLst>
                  <a:ext uri="{FF2B5EF4-FFF2-40B4-BE49-F238E27FC236}">
                    <a16:creationId xmlns:a16="http://schemas.microsoft.com/office/drawing/2014/main" id="{8E7B2C10-B92B-C916-636B-88E380FA11C5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58" name="Ovale 176">
                <a:extLst>
                  <a:ext uri="{FF2B5EF4-FFF2-40B4-BE49-F238E27FC236}">
                    <a16:creationId xmlns:a16="http://schemas.microsoft.com/office/drawing/2014/main" id="{E3722E56-CED6-2A66-3F0F-98627C2519A2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59" name="Ovale 177">
                <a:extLst>
                  <a:ext uri="{FF2B5EF4-FFF2-40B4-BE49-F238E27FC236}">
                    <a16:creationId xmlns:a16="http://schemas.microsoft.com/office/drawing/2014/main" id="{A2FB42EE-6DB7-B69A-FAB6-953774BBCDAD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60" name="Ovale 178">
                <a:extLst>
                  <a:ext uri="{FF2B5EF4-FFF2-40B4-BE49-F238E27FC236}">
                    <a16:creationId xmlns:a16="http://schemas.microsoft.com/office/drawing/2014/main" id="{9FF9747C-0699-466C-A99E-4E2614B96A72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61" name="Ovale 179">
                <a:extLst>
                  <a:ext uri="{FF2B5EF4-FFF2-40B4-BE49-F238E27FC236}">
                    <a16:creationId xmlns:a16="http://schemas.microsoft.com/office/drawing/2014/main" id="{1E0A1EB6-CE9D-4ACD-6DED-FAA057338044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62" name="Ovale 180">
                <a:extLst>
                  <a:ext uri="{FF2B5EF4-FFF2-40B4-BE49-F238E27FC236}">
                    <a16:creationId xmlns:a16="http://schemas.microsoft.com/office/drawing/2014/main" id="{792D635F-13A8-F8AA-199F-A7E693A48AB0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63" name="Ovale 181">
                <a:extLst>
                  <a:ext uri="{FF2B5EF4-FFF2-40B4-BE49-F238E27FC236}">
                    <a16:creationId xmlns:a16="http://schemas.microsoft.com/office/drawing/2014/main" id="{22A141F6-5A0E-86A5-42A1-FC4921368C07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64" name="Rettangolo 182">
                <a:extLst>
                  <a:ext uri="{FF2B5EF4-FFF2-40B4-BE49-F238E27FC236}">
                    <a16:creationId xmlns:a16="http://schemas.microsoft.com/office/drawing/2014/main" id="{5B3DA62D-5651-E14C-955F-D93218A62CFD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65" name="Ovale 183">
                <a:extLst>
                  <a:ext uri="{FF2B5EF4-FFF2-40B4-BE49-F238E27FC236}">
                    <a16:creationId xmlns:a16="http://schemas.microsoft.com/office/drawing/2014/main" id="{57E79B3C-68EF-CD8E-AFD2-2C94F1237912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148" name="Gruppo 184">
              <a:extLst>
                <a:ext uri="{FF2B5EF4-FFF2-40B4-BE49-F238E27FC236}">
                  <a16:creationId xmlns:a16="http://schemas.microsoft.com/office/drawing/2014/main" id="{50E23CBD-451C-00A8-6E2C-54DAA7C5ABCA}"/>
                </a:ext>
              </a:extLst>
            </p:cNvPr>
            <p:cNvGrpSpPr/>
            <p:nvPr/>
          </p:nvGrpSpPr>
          <p:grpSpPr>
            <a:xfrm>
              <a:off x="3534479" y="5295302"/>
              <a:ext cx="2038320" cy="1342420"/>
              <a:chOff x="685134" y="3074455"/>
              <a:chExt cx="3045582" cy="2005795"/>
            </a:xfrm>
          </p:grpSpPr>
          <p:cxnSp>
            <p:nvCxnSpPr>
              <p:cNvPr id="149" name="Connettore 2 185">
                <a:extLst>
                  <a:ext uri="{FF2B5EF4-FFF2-40B4-BE49-F238E27FC236}">
                    <a16:creationId xmlns:a16="http://schemas.microsoft.com/office/drawing/2014/main" id="{177D6D1B-29BC-E903-C7EC-B1115D74E0E4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0" name="Connettore 2 186">
                <a:extLst>
                  <a:ext uri="{FF2B5EF4-FFF2-40B4-BE49-F238E27FC236}">
                    <a16:creationId xmlns:a16="http://schemas.microsoft.com/office/drawing/2014/main" id="{30A2B4A6-E635-A2C1-E801-8B2728E5BE53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Connettore 2 187">
                <a:extLst>
                  <a:ext uri="{FF2B5EF4-FFF2-40B4-BE49-F238E27FC236}">
                    <a16:creationId xmlns:a16="http://schemas.microsoft.com/office/drawing/2014/main" id="{7B559009-E9EE-74D9-BA45-A2E5AA26B3C6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2" name="Connettore 2 188">
                <a:extLst>
                  <a:ext uri="{FF2B5EF4-FFF2-40B4-BE49-F238E27FC236}">
                    <a16:creationId xmlns:a16="http://schemas.microsoft.com/office/drawing/2014/main" id="{67949B56-DD15-2B32-7722-3F0592E6971F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3" name="Connettore 2 189">
                <a:extLst>
                  <a:ext uri="{FF2B5EF4-FFF2-40B4-BE49-F238E27FC236}">
                    <a16:creationId xmlns:a16="http://schemas.microsoft.com/office/drawing/2014/main" id="{9AE87E21-D810-1348-0729-0ABD40335CA4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4" name="Connettore 2 190">
                <a:extLst>
                  <a:ext uri="{FF2B5EF4-FFF2-40B4-BE49-F238E27FC236}">
                    <a16:creationId xmlns:a16="http://schemas.microsoft.com/office/drawing/2014/main" id="{4D976C9F-A273-A936-F436-B50C3918988C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5" name="Connettore 2 191">
                <a:extLst>
                  <a:ext uri="{FF2B5EF4-FFF2-40B4-BE49-F238E27FC236}">
                    <a16:creationId xmlns:a16="http://schemas.microsoft.com/office/drawing/2014/main" id="{1931A884-3740-968B-269F-38DAE2B2FBEB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59280" cy="63707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6" name="Connettore 2 192">
                <a:extLst>
                  <a:ext uri="{FF2B5EF4-FFF2-40B4-BE49-F238E27FC236}">
                    <a16:creationId xmlns:a16="http://schemas.microsoft.com/office/drawing/2014/main" id="{3D4C1567-53CB-1776-4027-BE273288778A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6" name="Gruppo 217">
            <a:extLst>
              <a:ext uri="{FF2B5EF4-FFF2-40B4-BE49-F238E27FC236}">
                <a16:creationId xmlns:a16="http://schemas.microsoft.com/office/drawing/2014/main" id="{CF543F1A-135E-1D44-9EE2-DC251CFE7D6F}"/>
              </a:ext>
            </a:extLst>
          </p:cNvPr>
          <p:cNvGrpSpPr/>
          <p:nvPr/>
        </p:nvGrpSpPr>
        <p:grpSpPr>
          <a:xfrm>
            <a:off x="3344978" y="5219637"/>
            <a:ext cx="1891196" cy="1430605"/>
            <a:chOff x="1368380" y="5174818"/>
            <a:chExt cx="2166099" cy="1638557"/>
          </a:xfrm>
        </p:grpSpPr>
        <p:grpSp>
          <p:nvGrpSpPr>
            <p:cNvPr id="167" name="Gruppo 193">
              <a:extLst>
                <a:ext uri="{FF2B5EF4-FFF2-40B4-BE49-F238E27FC236}">
                  <a16:creationId xmlns:a16="http://schemas.microsoft.com/office/drawing/2014/main" id="{8505A50A-D1C1-E006-CF06-30015B6D5FD5}"/>
                </a:ext>
              </a:extLst>
            </p:cNvPr>
            <p:cNvGrpSpPr/>
            <p:nvPr/>
          </p:nvGrpSpPr>
          <p:grpSpPr>
            <a:xfrm>
              <a:off x="1368380" y="5174818"/>
              <a:ext cx="2024100" cy="1638557"/>
              <a:chOff x="755576" y="2535493"/>
              <a:chExt cx="3024336" cy="2448272"/>
            </a:xfrm>
          </p:grpSpPr>
          <p:sp>
            <p:nvSpPr>
              <p:cNvPr id="177" name="Ovale 194">
                <a:extLst>
                  <a:ext uri="{FF2B5EF4-FFF2-40B4-BE49-F238E27FC236}">
                    <a16:creationId xmlns:a16="http://schemas.microsoft.com/office/drawing/2014/main" id="{6E09FA31-8BA6-BAB0-9CC8-B4F21206962D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78" name="Ovale 195">
                <a:extLst>
                  <a:ext uri="{FF2B5EF4-FFF2-40B4-BE49-F238E27FC236}">
                    <a16:creationId xmlns:a16="http://schemas.microsoft.com/office/drawing/2014/main" id="{B6159C8D-3212-2C67-0BFC-283E96A62665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79" name="Ovale 196">
                <a:extLst>
                  <a:ext uri="{FF2B5EF4-FFF2-40B4-BE49-F238E27FC236}">
                    <a16:creationId xmlns:a16="http://schemas.microsoft.com/office/drawing/2014/main" id="{B02F8092-DE46-6275-82B7-9077EC042F7A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80" name="Ovale 197">
                <a:extLst>
                  <a:ext uri="{FF2B5EF4-FFF2-40B4-BE49-F238E27FC236}">
                    <a16:creationId xmlns:a16="http://schemas.microsoft.com/office/drawing/2014/main" id="{D79CA2A3-4CD4-F95E-C4EF-481B95461198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81" name="Ovale 198">
                <a:extLst>
                  <a:ext uri="{FF2B5EF4-FFF2-40B4-BE49-F238E27FC236}">
                    <a16:creationId xmlns:a16="http://schemas.microsoft.com/office/drawing/2014/main" id="{3641081E-6890-16BA-8728-F6027F909759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82" name="Ovale 199">
                <a:extLst>
                  <a:ext uri="{FF2B5EF4-FFF2-40B4-BE49-F238E27FC236}">
                    <a16:creationId xmlns:a16="http://schemas.microsoft.com/office/drawing/2014/main" id="{1F6FD81D-82D5-63F6-6AC5-F2D58F9F3238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83" name="Ovale 200">
                <a:extLst>
                  <a:ext uri="{FF2B5EF4-FFF2-40B4-BE49-F238E27FC236}">
                    <a16:creationId xmlns:a16="http://schemas.microsoft.com/office/drawing/2014/main" id="{BCD31653-63F9-1F75-1CF1-AE70BDBEC820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84" name="Rettangolo 201">
                <a:extLst>
                  <a:ext uri="{FF2B5EF4-FFF2-40B4-BE49-F238E27FC236}">
                    <a16:creationId xmlns:a16="http://schemas.microsoft.com/office/drawing/2014/main" id="{94B68147-8CD3-2FC4-0EB2-165FA065532E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185" name="Ovale 202">
                <a:extLst>
                  <a:ext uri="{FF2B5EF4-FFF2-40B4-BE49-F238E27FC236}">
                    <a16:creationId xmlns:a16="http://schemas.microsoft.com/office/drawing/2014/main" id="{A9A0D54E-1662-E839-37AB-707DE822EADB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168" name="Gruppo 203">
              <a:extLst>
                <a:ext uri="{FF2B5EF4-FFF2-40B4-BE49-F238E27FC236}">
                  <a16:creationId xmlns:a16="http://schemas.microsoft.com/office/drawing/2014/main" id="{1B5A0B96-6B72-9138-7F22-E7103050E45D}"/>
                </a:ext>
              </a:extLst>
            </p:cNvPr>
            <p:cNvGrpSpPr/>
            <p:nvPr/>
          </p:nvGrpSpPr>
          <p:grpSpPr>
            <a:xfrm>
              <a:off x="1512959" y="5295301"/>
              <a:ext cx="2021520" cy="1342420"/>
              <a:chOff x="685134" y="3074455"/>
              <a:chExt cx="3020480" cy="2005795"/>
            </a:xfrm>
          </p:grpSpPr>
          <p:cxnSp>
            <p:nvCxnSpPr>
              <p:cNvPr id="169" name="Connettore 2 204">
                <a:extLst>
                  <a:ext uri="{FF2B5EF4-FFF2-40B4-BE49-F238E27FC236}">
                    <a16:creationId xmlns:a16="http://schemas.microsoft.com/office/drawing/2014/main" id="{CA0FC54B-8005-83B0-DF4D-EE6704667557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0" name="Connettore 2 205">
                <a:extLst>
                  <a:ext uri="{FF2B5EF4-FFF2-40B4-BE49-F238E27FC236}">
                    <a16:creationId xmlns:a16="http://schemas.microsoft.com/office/drawing/2014/main" id="{DBAF6B95-53F2-FD67-2CEF-32FEC18054A3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1" name="Connettore 2 206">
                <a:extLst>
                  <a:ext uri="{FF2B5EF4-FFF2-40B4-BE49-F238E27FC236}">
                    <a16:creationId xmlns:a16="http://schemas.microsoft.com/office/drawing/2014/main" id="{D291C53E-B507-38AC-A16C-594C9A57FE51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2" name="Connettore 2 207">
                <a:extLst>
                  <a:ext uri="{FF2B5EF4-FFF2-40B4-BE49-F238E27FC236}">
                    <a16:creationId xmlns:a16="http://schemas.microsoft.com/office/drawing/2014/main" id="{D9ED013D-C793-396C-0D0A-520D0D6D2515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3" name="Connettore 2 208">
                <a:extLst>
                  <a:ext uri="{FF2B5EF4-FFF2-40B4-BE49-F238E27FC236}">
                    <a16:creationId xmlns:a16="http://schemas.microsoft.com/office/drawing/2014/main" id="{B3A4CF33-172E-E40B-8B5A-F23F4050C00F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Connettore 2 209">
                <a:extLst>
                  <a:ext uri="{FF2B5EF4-FFF2-40B4-BE49-F238E27FC236}">
                    <a16:creationId xmlns:a16="http://schemas.microsoft.com/office/drawing/2014/main" id="{D3D9AAE9-656D-509A-C634-8FBDF0B29EC0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5" name="Connettore 2 210">
                <a:extLst>
                  <a:ext uri="{FF2B5EF4-FFF2-40B4-BE49-F238E27FC236}">
                    <a16:creationId xmlns:a16="http://schemas.microsoft.com/office/drawing/2014/main" id="{6D1BE26E-FEDF-9FFE-6E2B-B4ABCF0D8FE0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4178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6" name="Connettore 2 211">
                <a:extLst>
                  <a:ext uri="{FF2B5EF4-FFF2-40B4-BE49-F238E27FC236}">
                    <a16:creationId xmlns:a16="http://schemas.microsoft.com/office/drawing/2014/main" id="{E159E46E-391E-C7F2-5629-29D1C98A031F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86" name="Rettangolo 221">
            <a:extLst>
              <a:ext uri="{FF2B5EF4-FFF2-40B4-BE49-F238E27FC236}">
                <a16:creationId xmlns:a16="http://schemas.microsoft.com/office/drawing/2014/main" id="{F2FC806A-07D8-CCAE-8E70-F74D9F3A3F56}"/>
              </a:ext>
            </a:extLst>
          </p:cNvPr>
          <p:cNvSpPr/>
          <p:nvPr/>
        </p:nvSpPr>
        <p:spPr>
          <a:xfrm>
            <a:off x="9034011" y="3786660"/>
            <a:ext cx="627095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CH" sz="5000" dirty="0"/>
              <a:t>…</a:t>
            </a:r>
          </a:p>
        </p:txBody>
      </p:sp>
      <p:sp>
        <p:nvSpPr>
          <p:cNvPr id="187" name="Rettangolo 222">
            <a:extLst>
              <a:ext uri="{FF2B5EF4-FFF2-40B4-BE49-F238E27FC236}">
                <a16:creationId xmlns:a16="http://schemas.microsoft.com/office/drawing/2014/main" id="{DBE18D16-1C16-F75A-6CEC-3032DE24B894}"/>
              </a:ext>
            </a:extLst>
          </p:cNvPr>
          <p:cNvSpPr/>
          <p:nvPr/>
        </p:nvSpPr>
        <p:spPr>
          <a:xfrm>
            <a:off x="2495601" y="3788687"/>
            <a:ext cx="627095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CH" sz="5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654707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186" grpId="0"/>
      <p:bldP spid="18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843DBC-1C85-A578-67DD-8D8B9CD322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olo 1">
            <a:extLst>
              <a:ext uri="{FF2B5EF4-FFF2-40B4-BE49-F238E27FC236}">
                <a16:creationId xmlns:a16="http://schemas.microsoft.com/office/drawing/2014/main" id="{9F84667F-C563-464F-E2B6-84F1F6F01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60" y="564141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it-CH" b="1" dirty="0"/>
              <a:t>In each simulation </a:t>
            </a:r>
            <a:br>
              <a:rPr lang="it-CH" b="1" dirty="0"/>
            </a:br>
            <a:r>
              <a:rPr lang="it-CH" b="1" dirty="0"/>
              <a:t> timestep…</a:t>
            </a:r>
          </a:p>
        </p:txBody>
      </p:sp>
      <p:sp>
        <p:nvSpPr>
          <p:cNvPr id="18" name="Rettangolo 4">
            <a:extLst>
              <a:ext uri="{FF2B5EF4-FFF2-40B4-BE49-F238E27FC236}">
                <a16:creationId xmlns:a16="http://schemas.microsoft.com/office/drawing/2014/main" id="{0B670804-AE1A-AE79-9009-2DADA64676F8}"/>
              </a:ext>
            </a:extLst>
          </p:cNvPr>
          <p:cNvSpPr/>
          <p:nvPr/>
        </p:nvSpPr>
        <p:spPr>
          <a:xfrm>
            <a:off x="5048714" y="464421"/>
            <a:ext cx="2381103" cy="1488242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2400" b="1" dirty="0">
                <a:solidFill>
                  <a:schemeClr val="bg1"/>
                </a:solidFill>
              </a:rPr>
              <a:t>Set initial conditions for </a:t>
            </a:r>
            <a:r>
              <a:rPr lang="it-CH" sz="2400" b="1" i="1" dirty="0">
                <a:solidFill>
                  <a:schemeClr val="bg1"/>
                </a:solidFill>
              </a:rPr>
              <a:t>x</a:t>
            </a:r>
            <a:r>
              <a:rPr lang="it-CH" sz="2400" b="1" dirty="0">
                <a:solidFill>
                  <a:schemeClr val="bg1"/>
                </a:solidFill>
              </a:rPr>
              <a:t>, </a:t>
            </a:r>
            <a:r>
              <a:rPr lang="it-CH" sz="2400" b="1" i="1" dirty="0">
                <a:solidFill>
                  <a:schemeClr val="bg1"/>
                </a:solidFill>
              </a:rPr>
              <a:t>v</a:t>
            </a:r>
            <a:r>
              <a:rPr lang="it-CH" sz="2400" b="1" dirty="0">
                <a:solidFill>
                  <a:schemeClr val="bg1"/>
                </a:solidFill>
              </a:rPr>
              <a:t> and box size</a:t>
            </a:r>
          </a:p>
        </p:txBody>
      </p:sp>
      <p:sp>
        <p:nvSpPr>
          <p:cNvPr id="19" name="Rettangolo 5">
            <a:extLst>
              <a:ext uri="{FF2B5EF4-FFF2-40B4-BE49-F238E27FC236}">
                <a16:creationId xmlns:a16="http://schemas.microsoft.com/office/drawing/2014/main" id="{AC2F08FD-8B0C-D9B5-5022-CD54B0FC4967}"/>
              </a:ext>
            </a:extLst>
          </p:cNvPr>
          <p:cNvSpPr/>
          <p:nvPr/>
        </p:nvSpPr>
        <p:spPr>
          <a:xfrm>
            <a:off x="8196047" y="778127"/>
            <a:ext cx="2381103" cy="858037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2400" b="1" dirty="0">
                <a:solidFill>
                  <a:schemeClr val="bg1"/>
                </a:solidFill>
              </a:rPr>
              <a:t>Compute forces</a:t>
            </a:r>
          </a:p>
        </p:txBody>
      </p:sp>
      <p:sp>
        <p:nvSpPr>
          <p:cNvPr id="20" name="Rettangolo 6">
            <a:extLst>
              <a:ext uri="{FF2B5EF4-FFF2-40B4-BE49-F238E27FC236}">
                <a16:creationId xmlns:a16="http://schemas.microsoft.com/office/drawing/2014/main" id="{BB15C129-3106-B10D-334E-6BA3D31430B2}"/>
              </a:ext>
            </a:extLst>
          </p:cNvPr>
          <p:cNvSpPr/>
          <p:nvPr/>
        </p:nvSpPr>
        <p:spPr>
          <a:xfrm>
            <a:off x="7997622" y="2346881"/>
            <a:ext cx="2777953" cy="1117587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2400" b="1" dirty="0">
                <a:solidFill>
                  <a:schemeClr val="bg1"/>
                </a:solidFill>
              </a:rPr>
              <a:t>Compute new </a:t>
            </a:r>
            <a:r>
              <a:rPr lang="it-CH" sz="2400" b="1" i="1" dirty="0">
                <a:solidFill>
                  <a:schemeClr val="bg1"/>
                </a:solidFill>
              </a:rPr>
              <a:t>x’</a:t>
            </a:r>
            <a:r>
              <a:rPr lang="it-CH" sz="2400" b="1" dirty="0">
                <a:solidFill>
                  <a:schemeClr val="bg1"/>
                </a:solidFill>
              </a:rPr>
              <a:t> and </a:t>
            </a:r>
            <a:r>
              <a:rPr lang="it-CH" sz="2400" b="1" i="1" dirty="0">
                <a:solidFill>
                  <a:schemeClr val="bg1"/>
                </a:solidFill>
              </a:rPr>
              <a:t>v’</a:t>
            </a:r>
            <a:r>
              <a:rPr lang="it-CH" sz="2400" b="1" dirty="0">
                <a:solidFill>
                  <a:schemeClr val="bg1"/>
                </a:solidFill>
              </a:rPr>
              <a:t> for all atoms</a:t>
            </a:r>
          </a:p>
        </p:txBody>
      </p:sp>
      <p:sp>
        <p:nvSpPr>
          <p:cNvPr id="21" name="Rettangolo 7">
            <a:extLst>
              <a:ext uri="{FF2B5EF4-FFF2-40B4-BE49-F238E27FC236}">
                <a16:creationId xmlns:a16="http://schemas.microsoft.com/office/drawing/2014/main" id="{B723F563-5F18-21A4-EB0F-38F6EEAA3F5D}"/>
              </a:ext>
            </a:extLst>
          </p:cNvPr>
          <p:cNvSpPr/>
          <p:nvPr/>
        </p:nvSpPr>
        <p:spPr>
          <a:xfrm>
            <a:off x="8096834" y="4023540"/>
            <a:ext cx="2579528" cy="102964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2400" b="1" dirty="0">
                <a:solidFill>
                  <a:schemeClr val="bg1"/>
                </a:solidFill>
              </a:rPr>
              <a:t>Scale </a:t>
            </a:r>
            <a:r>
              <a:rPr lang="it-CH" sz="2400" b="1" i="1" dirty="0">
                <a:solidFill>
                  <a:schemeClr val="bg1"/>
                </a:solidFill>
              </a:rPr>
              <a:t>x’</a:t>
            </a:r>
            <a:r>
              <a:rPr lang="it-CH" sz="2400" b="1" dirty="0">
                <a:solidFill>
                  <a:schemeClr val="bg1"/>
                </a:solidFill>
              </a:rPr>
              <a:t> and </a:t>
            </a:r>
            <a:r>
              <a:rPr lang="it-CH" sz="2400" b="1" i="1" dirty="0">
                <a:solidFill>
                  <a:schemeClr val="bg1"/>
                </a:solidFill>
              </a:rPr>
              <a:t>v’</a:t>
            </a:r>
            <a:r>
              <a:rPr lang="it-CH" sz="2400" b="1" dirty="0">
                <a:solidFill>
                  <a:schemeClr val="bg1"/>
                </a:solidFill>
              </a:rPr>
              <a:t> with thermo/barostat</a:t>
            </a:r>
          </a:p>
        </p:txBody>
      </p:sp>
      <p:sp>
        <p:nvSpPr>
          <p:cNvPr id="22" name="Rettangolo 8">
            <a:extLst>
              <a:ext uri="{FF2B5EF4-FFF2-40B4-BE49-F238E27FC236}">
                <a16:creationId xmlns:a16="http://schemas.microsoft.com/office/drawing/2014/main" id="{32FDF0C7-F5FC-EF5B-1AEE-81FEC392B0AB}"/>
              </a:ext>
            </a:extLst>
          </p:cNvPr>
          <p:cNvSpPr/>
          <p:nvPr/>
        </p:nvSpPr>
        <p:spPr>
          <a:xfrm>
            <a:off x="8096834" y="5475279"/>
            <a:ext cx="2579528" cy="943841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2400" b="1" dirty="0">
                <a:solidFill>
                  <a:schemeClr val="bg1"/>
                </a:solidFill>
              </a:rPr>
              <a:t>Update </a:t>
            </a:r>
            <a:r>
              <a:rPr lang="it-CH" sz="2400" b="1" i="1" dirty="0">
                <a:solidFill>
                  <a:schemeClr val="bg1"/>
                </a:solidFill>
              </a:rPr>
              <a:t>x’</a:t>
            </a:r>
            <a:r>
              <a:rPr lang="it-CH" sz="2400" b="1" dirty="0">
                <a:solidFill>
                  <a:schemeClr val="bg1"/>
                </a:solidFill>
              </a:rPr>
              <a:t> and </a:t>
            </a:r>
            <a:r>
              <a:rPr lang="it-CH" sz="2400" b="1" i="1" dirty="0">
                <a:solidFill>
                  <a:schemeClr val="bg1"/>
                </a:solidFill>
              </a:rPr>
              <a:t>v’</a:t>
            </a:r>
            <a:r>
              <a:rPr lang="it-CH" sz="2400" b="1" dirty="0">
                <a:solidFill>
                  <a:schemeClr val="bg1"/>
                </a:solidFill>
              </a:rPr>
              <a:t> (with pbc)</a:t>
            </a:r>
          </a:p>
        </p:txBody>
      </p:sp>
      <p:cxnSp>
        <p:nvCxnSpPr>
          <p:cNvPr id="23" name="Connettore 2 10">
            <a:extLst>
              <a:ext uri="{FF2B5EF4-FFF2-40B4-BE49-F238E27FC236}">
                <a16:creationId xmlns:a16="http://schemas.microsoft.com/office/drawing/2014/main" id="{7813DCCC-575C-CAD5-C177-7176F2DEE5B8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 flipV="1">
            <a:off x="7429817" y="1207146"/>
            <a:ext cx="766230" cy="13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Connettore 2 12">
            <a:extLst>
              <a:ext uri="{FF2B5EF4-FFF2-40B4-BE49-F238E27FC236}">
                <a16:creationId xmlns:a16="http://schemas.microsoft.com/office/drawing/2014/main" id="{345FCD21-9F22-D8CB-54D9-5AC1A10B7A3B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>
            <a:off x="9386599" y="1636164"/>
            <a:ext cx="0" cy="7107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Connettore 2 18">
            <a:extLst>
              <a:ext uri="{FF2B5EF4-FFF2-40B4-BE49-F238E27FC236}">
                <a16:creationId xmlns:a16="http://schemas.microsoft.com/office/drawing/2014/main" id="{8904BCF8-D307-1A44-B26D-225A0477A973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>
            <a:off x="9386598" y="5053184"/>
            <a:ext cx="0" cy="422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" name="Connettore 4 21">
            <a:extLst>
              <a:ext uri="{FF2B5EF4-FFF2-40B4-BE49-F238E27FC236}">
                <a16:creationId xmlns:a16="http://schemas.microsoft.com/office/drawing/2014/main" id="{BF0EB917-2707-080F-58E5-EF793D217197}"/>
              </a:ext>
            </a:extLst>
          </p:cNvPr>
          <p:cNvCxnSpPr>
            <a:stCxn id="22" idx="3"/>
            <a:endCxn id="19" idx="3"/>
          </p:cNvCxnSpPr>
          <p:nvPr/>
        </p:nvCxnSpPr>
        <p:spPr>
          <a:xfrm flipH="1" flipV="1">
            <a:off x="10577150" y="1207146"/>
            <a:ext cx="99212" cy="4740054"/>
          </a:xfrm>
          <a:prstGeom prst="bentConnector3">
            <a:avLst>
              <a:gd name="adj1" fmla="val -230416"/>
            </a:avLst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Connettore 2 33">
            <a:extLst>
              <a:ext uri="{FF2B5EF4-FFF2-40B4-BE49-F238E27FC236}">
                <a16:creationId xmlns:a16="http://schemas.microsoft.com/office/drawing/2014/main" id="{10B6315D-E161-DC2C-D174-E6812A407639}"/>
              </a:ext>
            </a:extLst>
          </p:cNvPr>
          <p:cNvCxnSpPr>
            <a:cxnSpLocks/>
            <a:stCxn id="20" idx="2"/>
            <a:endCxn id="21" idx="0"/>
          </p:cNvCxnSpPr>
          <p:nvPr/>
        </p:nvCxnSpPr>
        <p:spPr>
          <a:xfrm flipH="1">
            <a:off x="9386598" y="3464468"/>
            <a:ext cx="1" cy="5590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5" name="Oil and water separation by molecular dynamics simulation.mp4">
            <a:hlinkClick r:id="" action="ppaction://media"/>
            <a:extLst>
              <a:ext uri="{FF2B5EF4-FFF2-40B4-BE49-F238E27FC236}">
                <a16:creationId xmlns:a16="http://schemas.microsoft.com/office/drawing/2014/main" id="{07C901ED-ECC9-1E1D-1294-210750FAC4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4440" y="2198185"/>
            <a:ext cx="6705216" cy="447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955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25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30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7A1954-3ACA-8B50-A978-FC1A8928F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roup">
            <a:extLst>
              <a:ext uri="{FF2B5EF4-FFF2-40B4-BE49-F238E27FC236}">
                <a16:creationId xmlns:a16="http://schemas.microsoft.com/office/drawing/2014/main" id="{9C858ECA-4FDE-B3A9-C1EC-29E8DAF1DEBD}"/>
              </a:ext>
            </a:extLst>
          </p:cNvPr>
          <p:cNvGrpSpPr/>
          <p:nvPr/>
        </p:nvGrpSpPr>
        <p:grpSpPr>
          <a:xfrm>
            <a:off x="2998152" y="4756495"/>
            <a:ext cx="7504946" cy="1464492"/>
            <a:chOff x="-1" y="0"/>
            <a:chExt cx="15009890" cy="2928982"/>
          </a:xfrm>
        </p:grpSpPr>
        <p:grpSp>
          <p:nvGrpSpPr>
            <p:cNvPr id="228" name="Group">
              <a:extLst>
                <a:ext uri="{FF2B5EF4-FFF2-40B4-BE49-F238E27FC236}">
                  <a16:creationId xmlns:a16="http://schemas.microsoft.com/office/drawing/2014/main" id="{FFD2D733-332D-7B56-23BD-03C43D86E322}"/>
                </a:ext>
              </a:extLst>
            </p:cNvPr>
            <p:cNvGrpSpPr/>
            <p:nvPr/>
          </p:nvGrpSpPr>
          <p:grpSpPr>
            <a:xfrm>
              <a:off x="-1" y="0"/>
              <a:ext cx="14705759" cy="2908005"/>
              <a:chOff x="0" y="0"/>
              <a:chExt cx="14705757" cy="2908004"/>
            </a:xfrm>
          </p:grpSpPr>
          <p:sp>
            <p:nvSpPr>
              <p:cNvPr id="216" name="NVT/NPT equilibration">
                <a:extLst>
                  <a:ext uri="{FF2B5EF4-FFF2-40B4-BE49-F238E27FC236}">
                    <a16:creationId xmlns:a16="http://schemas.microsoft.com/office/drawing/2014/main" id="{3BE204C9-2BC5-AB02-96C3-E8F7258AC894}"/>
                  </a:ext>
                </a:extLst>
              </p:cNvPr>
              <p:cNvSpPr txBox="1"/>
              <p:nvPr/>
            </p:nvSpPr>
            <p:spPr>
              <a:xfrm>
                <a:off x="2876247" y="595844"/>
                <a:ext cx="2592925" cy="1056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19050" tIns="19050" rIns="19050" bIns="19050" numCol="1" anchor="ctr">
                <a:noAutofit/>
              </a:bodyPr>
              <a:lstStyle>
                <a:lvl1pPr defTabSz="778933">
                  <a:defRPr sz="2400"/>
                </a:lvl1pPr>
              </a:lstStyle>
              <a:p>
                <a:pPr algn="ctr"/>
                <a:r>
                  <a:rPr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NVT/NPT equilibration</a:t>
                </a:r>
              </a:p>
            </p:txBody>
          </p:sp>
          <p:sp>
            <p:nvSpPr>
              <p:cNvPr id="217" name="Minimize the positions">
                <a:extLst>
                  <a:ext uri="{FF2B5EF4-FFF2-40B4-BE49-F238E27FC236}">
                    <a16:creationId xmlns:a16="http://schemas.microsoft.com/office/drawing/2014/main" id="{C24CF863-30CD-B8B4-9B38-49D213E60EE0}"/>
                  </a:ext>
                </a:extLst>
              </p:cNvPr>
              <p:cNvSpPr txBox="1"/>
              <p:nvPr/>
            </p:nvSpPr>
            <p:spPr>
              <a:xfrm>
                <a:off x="8561150" y="598213"/>
                <a:ext cx="3153430" cy="108970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5400" tIns="25400" rIns="25400" bIns="25400" numCol="1" anchor="ctr">
                <a:noAutofit/>
              </a:bodyPr>
              <a:lstStyle>
                <a:lvl1pPr defTabSz="584200">
                  <a:defRPr sz="2400"/>
                </a:lvl1pPr>
              </a:lstStyle>
              <a:p>
                <a:pPr algn="ctr"/>
                <a:r>
                  <a:rPr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Minimize the positions</a:t>
                </a:r>
              </a:p>
            </p:txBody>
          </p:sp>
          <p:grpSp>
            <p:nvGrpSpPr>
              <p:cNvPr id="220" name="Group">
                <a:extLst>
                  <a:ext uri="{FF2B5EF4-FFF2-40B4-BE49-F238E27FC236}">
                    <a16:creationId xmlns:a16="http://schemas.microsoft.com/office/drawing/2014/main" id="{3ABEC1B3-833E-AC72-0FAA-91756E3404F8}"/>
                  </a:ext>
                </a:extLst>
              </p:cNvPr>
              <p:cNvGrpSpPr/>
              <p:nvPr/>
            </p:nvGrpSpPr>
            <p:grpSpPr>
              <a:xfrm>
                <a:off x="11838953" y="6079"/>
                <a:ext cx="2866804" cy="2895811"/>
                <a:chOff x="0" y="0"/>
                <a:chExt cx="2866803" cy="2895810"/>
              </a:xfrm>
            </p:grpSpPr>
            <p:pic>
              <p:nvPicPr>
                <p:cNvPr id="218" name="Image" descr="Image">
                  <a:extLst>
                    <a:ext uri="{FF2B5EF4-FFF2-40B4-BE49-F238E27FC236}">
                      <a16:creationId xmlns:a16="http://schemas.microsoft.com/office/drawing/2014/main" id="{58453884-5CA1-4E8C-DB37-689A9EAA82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0" y="108902"/>
                  <a:ext cx="2866804" cy="2557011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219" name="Rectangle">
                  <a:extLst>
                    <a:ext uri="{FF2B5EF4-FFF2-40B4-BE49-F238E27FC236}">
                      <a16:creationId xmlns:a16="http://schemas.microsoft.com/office/drawing/2014/main" id="{E97FDD4E-1C3B-1E64-4BF6-7C005D4A0507}"/>
                    </a:ext>
                  </a:extLst>
                </p:cNvPr>
                <p:cNvSpPr/>
                <p:nvPr/>
              </p:nvSpPr>
              <p:spPr>
                <a:xfrm>
                  <a:off x="11498" y="0"/>
                  <a:ext cx="2843806" cy="2895811"/>
                </a:xfrm>
                <a:prstGeom prst="rect">
                  <a:avLst/>
                </a:prstGeom>
                <a:solidFill>
                  <a:srgbClr val="0096FF">
                    <a:alpha val="12272"/>
                  </a:srgbClr>
                </a:solidFill>
                <a:ln w="38100" cap="flat">
                  <a:solidFill>
                    <a:schemeClr val="accent1">
                      <a:hueOff val="114395"/>
                      <a:lumOff val="-24975"/>
                    </a:schemeClr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defTabSz="389467">
                    <a:defRPr sz="2800" b="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  <a:endParaRPr sz="14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221" name="Line">
                <a:extLst>
                  <a:ext uri="{FF2B5EF4-FFF2-40B4-BE49-F238E27FC236}">
                    <a16:creationId xmlns:a16="http://schemas.microsoft.com/office/drawing/2014/main" id="{7281C04D-7F14-164A-019C-6E5FF339A9D0}"/>
                  </a:ext>
                </a:extLst>
              </p:cNvPr>
              <p:cNvSpPr/>
              <p:nvPr/>
            </p:nvSpPr>
            <p:spPr>
              <a:xfrm flipH="1" flipV="1">
                <a:off x="9088054" y="1831559"/>
                <a:ext cx="2303120" cy="0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defTabSz="389467">
                  <a:defRPr sz="3200"/>
                </a:pPr>
                <a:endParaRPr sz="16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22" name="Line">
                <a:extLst>
                  <a:ext uri="{FF2B5EF4-FFF2-40B4-BE49-F238E27FC236}">
                    <a16:creationId xmlns:a16="http://schemas.microsoft.com/office/drawing/2014/main" id="{437CFB00-A3D2-89F7-99DB-E651E411BB0C}"/>
                  </a:ext>
                </a:extLst>
              </p:cNvPr>
              <p:cNvSpPr/>
              <p:nvPr/>
            </p:nvSpPr>
            <p:spPr>
              <a:xfrm flipH="1" flipV="1">
                <a:off x="2971806" y="1831558"/>
                <a:ext cx="237149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defTabSz="389467">
                  <a:defRPr sz="3200"/>
                </a:pPr>
                <a:endParaRPr sz="16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223" name="Image" descr="Image">
                <a:extLst>
                  <a:ext uri="{FF2B5EF4-FFF2-40B4-BE49-F238E27FC236}">
                    <a16:creationId xmlns:a16="http://schemas.microsoft.com/office/drawing/2014/main" id="{8974B8BF-85AB-2CC1-7D86-810D9E5BB5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43612" y="373839"/>
                <a:ext cx="2371494" cy="211522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4" name="Rectangle">
                <a:extLst>
                  <a:ext uri="{FF2B5EF4-FFF2-40B4-BE49-F238E27FC236}">
                    <a16:creationId xmlns:a16="http://schemas.microsoft.com/office/drawing/2014/main" id="{34BD5E76-A83A-8468-4427-9AD9D6D28939}"/>
                  </a:ext>
                </a:extLst>
              </p:cNvPr>
              <p:cNvSpPr/>
              <p:nvPr/>
            </p:nvSpPr>
            <p:spPr>
              <a:xfrm>
                <a:off x="5692486" y="0"/>
                <a:ext cx="2812338" cy="2908004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defTabSz="389467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225" name="Image" descr="Image">
                <a:extLst>
                  <a:ext uri="{FF2B5EF4-FFF2-40B4-BE49-F238E27FC236}">
                    <a16:creationId xmlns:a16="http://schemas.microsoft.com/office/drawing/2014/main" id="{50D16AB7-7FC3-64FA-17A0-A605443E62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191827"/>
                <a:ext cx="2371494" cy="211522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6" name="Rectangle">
                <a:extLst>
                  <a:ext uri="{FF2B5EF4-FFF2-40B4-BE49-F238E27FC236}">
                    <a16:creationId xmlns:a16="http://schemas.microsoft.com/office/drawing/2014/main" id="{CB6330BE-C215-109E-53DF-5DB87745113B}"/>
                  </a:ext>
                </a:extLst>
              </p:cNvPr>
              <p:cNvSpPr/>
              <p:nvPr/>
            </p:nvSpPr>
            <p:spPr>
              <a:xfrm>
                <a:off x="18346" y="18071"/>
                <a:ext cx="2542866" cy="2849288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defTabSz="389467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27" name="Equilibrated system">
                <a:extLst>
                  <a:ext uri="{FF2B5EF4-FFF2-40B4-BE49-F238E27FC236}">
                    <a16:creationId xmlns:a16="http://schemas.microsoft.com/office/drawing/2014/main" id="{DEE4B43B-E99C-6441-AA3F-E3AFCE11B111}"/>
                  </a:ext>
                </a:extLst>
              </p:cNvPr>
              <p:cNvSpPr txBox="1"/>
              <p:nvPr/>
            </p:nvSpPr>
            <p:spPr>
              <a:xfrm>
                <a:off x="63047" y="2191924"/>
                <a:ext cx="2453465" cy="6935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19050" tIns="19050" rIns="19050" bIns="19050" numCol="1" anchor="ctr">
                <a:noAutofit/>
              </a:bodyPr>
              <a:lstStyle>
                <a:lvl1pPr defTabSz="778933">
                  <a:defRPr sz="1500"/>
                </a:lvl1pPr>
              </a:lstStyle>
              <a:p>
                <a:pPr algn="ctr"/>
                <a:r>
                  <a:rPr sz="12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Equilibrated system</a:t>
                </a:r>
              </a:p>
            </p:txBody>
          </p:sp>
        </p:grpSp>
        <p:sp>
          <p:nvSpPr>
            <p:cNvPr id="229" name="Solvated protein  +  forcefield">
              <a:extLst>
                <a:ext uri="{FF2B5EF4-FFF2-40B4-BE49-F238E27FC236}">
                  <a16:creationId xmlns:a16="http://schemas.microsoft.com/office/drawing/2014/main" id="{38169C12-EA10-5CB6-F3B6-29120326449C}"/>
                </a:ext>
              </a:extLst>
            </p:cNvPr>
            <p:cNvSpPr txBox="1"/>
            <p:nvPr/>
          </p:nvSpPr>
          <p:spPr>
            <a:xfrm>
              <a:off x="11770358" y="2165435"/>
              <a:ext cx="3239531" cy="6935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9050" tIns="19050" rIns="19050" bIns="19050" numCol="1" anchor="ctr">
              <a:noAutofit/>
            </a:bodyPr>
            <a:lstStyle>
              <a:lvl1pPr defTabSz="778933">
                <a:defRPr sz="1500"/>
              </a:lvl1pPr>
            </a:lstStyle>
            <a:p>
              <a:pPr algn="ctr"/>
              <a:r>
                <a:rPr sz="1200" dirty="0">
                  <a:latin typeface="Calibri" panose="020F0502020204030204" pitchFamily="34" charset="0"/>
                  <a:cs typeface="Calibri" panose="020F0502020204030204" pitchFamily="34" charset="0"/>
                </a:rPr>
                <a:t>Solvated protein  +  forcefield</a:t>
              </a:r>
            </a:p>
          </p:txBody>
        </p:sp>
        <p:sp>
          <p:nvSpPr>
            <p:cNvPr id="230" name="minimized protein">
              <a:extLst>
                <a:ext uri="{FF2B5EF4-FFF2-40B4-BE49-F238E27FC236}">
                  <a16:creationId xmlns:a16="http://schemas.microsoft.com/office/drawing/2014/main" id="{1A768F99-2C74-1D87-B57D-59D7E8725E2D}"/>
                </a:ext>
              </a:extLst>
            </p:cNvPr>
            <p:cNvSpPr txBox="1"/>
            <p:nvPr/>
          </p:nvSpPr>
          <p:spPr>
            <a:xfrm>
              <a:off x="5782046" y="2466966"/>
              <a:ext cx="2678078" cy="4620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9050" tIns="19050" rIns="19050" bIns="1905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rPr sz="1200" dirty="0">
                  <a:latin typeface="Calibri" panose="020F0502020204030204" pitchFamily="34" charset="0"/>
                  <a:cs typeface="Calibri" panose="020F0502020204030204" pitchFamily="34" charset="0"/>
                </a:rPr>
                <a:t>minimized protein </a:t>
              </a:r>
            </a:p>
          </p:txBody>
        </p:sp>
      </p:grpSp>
      <p:sp>
        <p:nvSpPr>
          <p:cNvPr id="232" name="Disulphide bridges">
            <a:extLst>
              <a:ext uri="{FF2B5EF4-FFF2-40B4-BE49-F238E27FC236}">
                <a16:creationId xmlns:a16="http://schemas.microsoft.com/office/drawing/2014/main" id="{07FA60BD-F0C9-732D-F26F-7D6C2A745F0F}"/>
              </a:ext>
            </a:extLst>
          </p:cNvPr>
          <p:cNvSpPr txBox="1"/>
          <p:nvPr/>
        </p:nvSpPr>
        <p:spPr>
          <a:xfrm rot="18163378">
            <a:off x="3740209" y="1618464"/>
            <a:ext cx="687074" cy="346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 anchor="ctr">
            <a:spAutoFit/>
          </a:bodyPr>
          <a:lstStyle>
            <a:lvl1pPr defTabSz="778933">
              <a:defRPr sz="2000" b="0"/>
            </a:lvl1pPr>
          </a:lstStyle>
          <a:p>
            <a:r>
              <a:rPr sz="1000" dirty="0" err="1">
                <a:latin typeface="Calibri" panose="020F0502020204030204" pitchFamily="34" charset="0"/>
                <a:cs typeface="Calibri" panose="020F0502020204030204" pitchFamily="34" charset="0"/>
              </a:rPr>
              <a:t>Disul</a:t>
            </a:r>
            <a:r>
              <a:rPr lang="en-GB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ph</a:t>
            </a:r>
            <a:r>
              <a:rPr sz="1000" dirty="0">
                <a:latin typeface="Calibri" panose="020F0502020204030204" pitchFamily="34" charset="0"/>
                <a:cs typeface="Calibri" panose="020F0502020204030204" pitchFamily="34" charset="0"/>
              </a:rPr>
              <a:t>ide bridges</a:t>
            </a:r>
          </a:p>
        </p:txBody>
      </p:sp>
      <p:sp>
        <p:nvSpPr>
          <p:cNvPr id="233" name="Protonation">
            <a:extLst>
              <a:ext uri="{FF2B5EF4-FFF2-40B4-BE49-F238E27FC236}">
                <a16:creationId xmlns:a16="http://schemas.microsoft.com/office/drawing/2014/main" id="{F0919794-1DAD-B2E3-AC16-B32258116FFD}"/>
              </a:ext>
            </a:extLst>
          </p:cNvPr>
          <p:cNvSpPr txBox="1"/>
          <p:nvPr/>
        </p:nvSpPr>
        <p:spPr>
          <a:xfrm rot="18163378">
            <a:off x="4223896" y="1694300"/>
            <a:ext cx="662041" cy="192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defTabSz="778933">
              <a:defRPr sz="2000" b="0"/>
            </a:lvl1pPr>
          </a:lstStyle>
          <a:p>
            <a:r>
              <a:rPr sz="1000" dirty="0">
                <a:latin typeface="Calibri" panose="020F0502020204030204" pitchFamily="34" charset="0"/>
                <a:cs typeface="Calibri" panose="020F0502020204030204" pitchFamily="34" charset="0"/>
              </a:rPr>
              <a:t>Protonation</a:t>
            </a:r>
          </a:p>
        </p:txBody>
      </p:sp>
      <p:sp>
        <p:nvSpPr>
          <p:cNvPr id="234" name="Alternative side chains">
            <a:extLst>
              <a:ext uri="{FF2B5EF4-FFF2-40B4-BE49-F238E27FC236}">
                <a16:creationId xmlns:a16="http://schemas.microsoft.com/office/drawing/2014/main" id="{585227EF-CCA9-CE2E-A4DE-E7308512E204}"/>
              </a:ext>
            </a:extLst>
          </p:cNvPr>
          <p:cNvSpPr txBox="1"/>
          <p:nvPr/>
        </p:nvSpPr>
        <p:spPr>
          <a:xfrm rot="18334412">
            <a:off x="4039705" y="2498339"/>
            <a:ext cx="694296" cy="346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 anchor="ctr">
            <a:spAutoFit/>
          </a:bodyPr>
          <a:lstStyle>
            <a:lvl1pPr defTabSz="778933">
              <a:defRPr sz="2000" b="0"/>
            </a:lvl1pPr>
          </a:lstStyle>
          <a:p>
            <a:pPr algn="r"/>
            <a:r>
              <a:rPr sz="1000">
                <a:latin typeface="Calibri" panose="020F0502020204030204" pitchFamily="34" charset="0"/>
                <a:cs typeface="Calibri" panose="020F0502020204030204" pitchFamily="34" charset="0"/>
              </a:rPr>
              <a:t>Alternative side chains</a:t>
            </a:r>
          </a:p>
        </p:txBody>
      </p:sp>
      <p:sp>
        <p:nvSpPr>
          <p:cNvPr id="236" name="Line">
            <a:extLst>
              <a:ext uri="{FF2B5EF4-FFF2-40B4-BE49-F238E27FC236}">
                <a16:creationId xmlns:a16="http://schemas.microsoft.com/office/drawing/2014/main" id="{BEAD57FB-4737-FDC1-E284-45E791D99B28}"/>
              </a:ext>
            </a:extLst>
          </p:cNvPr>
          <p:cNvSpPr/>
          <p:nvPr/>
        </p:nvSpPr>
        <p:spPr>
          <a:xfrm>
            <a:off x="3637432" y="2185593"/>
            <a:ext cx="1222403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pPr defTabSz="389467">
              <a:defRPr sz="3200"/>
            </a:pPr>
            <a:endParaRPr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40" name="Group">
            <a:extLst>
              <a:ext uri="{FF2B5EF4-FFF2-40B4-BE49-F238E27FC236}">
                <a16:creationId xmlns:a16="http://schemas.microsoft.com/office/drawing/2014/main" id="{CB77B34A-81F2-0EA2-959B-0F95174D8814}"/>
              </a:ext>
            </a:extLst>
          </p:cNvPr>
          <p:cNvGrpSpPr/>
          <p:nvPr/>
        </p:nvGrpSpPr>
        <p:grpSpPr>
          <a:xfrm>
            <a:off x="8595073" y="1213541"/>
            <a:ext cx="1716053" cy="1696870"/>
            <a:chOff x="0" y="0"/>
            <a:chExt cx="3432103" cy="3393737"/>
          </a:xfrm>
        </p:grpSpPr>
        <p:pic>
          <p:nvPicPr>
            <p:cNvPr id="237" name="Image" descr="Image">
              <a:extLst>
                <a:ext uri="{FF2B5EF4-FFF2-40B4-BE49-F238E27FC236}">
                  <a16:creationId xmlns:a16="http://schemas.microsoft.com/office/drawing/2014/main" id="{81CAFCA2-4A52-2898-41FE-81CBE14B0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182479"/>
              <a:ext cx="3043913" cy="2714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8" name="Rectangle">
              <a:extLst>
                <a:ext uri="{FF2B5EF4-FFF2-40B4-BE49-F238E27FC236}">
                  <a16:creationId xmlns:a16="http://schemas.microsoft.com/office/drawing/2014/main" id="{01D53BFA-ADA6-4056-7E54-F22E5662C04E}"/>
                </a:ext>
              </a:extLst>
            </p:cNvPr>
            <p:cNvSpPr/>
            <p:nvPr/>
          </p:nvSpPr>
          <p:spPr>
            <a:xfrm>
              <a:off x="19267" y="0"/>
              <a:ext cx="3412836" cy="3393737"/>
            </a:xfrm>
            <a:prstGeom prst="rect">
              <a:avLst/>
            </a:prstGeom>
            <a:solidFill>
              <a:srgbClr val="0096FF">
                <a:alpha val="12272"/>
              </a:srgbClr>
            </a:solidFill>
            <a:ln w="38100" cap="flat">
              <a:solidFill>
                <a:schemeClr val="accent1">
                  <a:hueOff val="114395"/>
                  <a:lumOff val="-24975"/>
                </a:schemeClr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389467">
                <a:defRPr sz="28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9" name="Solvated protein">
              <a:extLst>
                <a:ext uri="{FF2B5EF4-FFF2-40B4-BE49-F238E27FC236}">
                  <a16:creationId xmlns:a16="http://schemas.microsoft.com/office/drawing/2014/main" id="{45858401-8D1A-6B54-3720-551982883524}"/>
                </a:ext>
              </a:extLst>
            </p:cNvPr>
            <p:cNvSpPr txBox="1"/>
            <p:nvPr/>
          </p:nvSpPr>
          <p:spPr>
            <a:xfrm>
              <a:off x="197336" y="2781930"/>
              <a:ext cx="2865844" cy="39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9050" tIns="19050" rIns="19050" bIns="1905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rPr sz="1200" dirty="0">
                  <a:latin typeface="Calibri" panose="020F0502020204030204" pitchFamily="34" charset="0"/>
                  <a:cs typeface="Calibri" panose="020F0502020204030204" pitchFamily="34" charset="0"/>
                </a:rPr>
                <a:t>Solvated protein </a:t>
              </a:r>
            </a:p>
          </p:txBody>
        </p:sp>
      </p:grpSp>
      <p:pic>
        <p:nvPicPr>
          <p:cNvPr id="241" name="Image" descr="Image">
            <a:extLst>
              <a:ext uri="{FF2B5EF4-FFF2-40B4-BE49-F238E27FC236}">
                <a16:creationId xmlns:a16="http://schemas.microsoft.com/office/drawing/2014/main" id="{588776FB-217C-AA4D-1A7D-E6615CD039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6183" y="1203949"/>
            <a:ext cx="1970142" cy="1970142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Solvate in water and add ions">
            <a:extLst>
              <a:ext uri="{FF2B5EF4-FFF2-40B4-BE49-F238E27FC236}">
                <a16:creationId xmlns:a16="http://schemas.microsoft.com/office/drawing/2014/main" id="{E112D651-FDF8-9F50-533A-50966895BB8F}"/>
              </a:ext>
            </a:extLst>
          </p:cNvPr>
          <p:cNvSpPr txBox="1"/>
          <p:nvPr/>
        </p:nvSpPr>
        <p:spPr>
          <a:xfrm>
            <a:off x="4930224" y="1605949"/>
            <a:ext cx="2151789" cy="1159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defTabSz="584200">
              <a:defRPr sz="2400"/>
            </a:lvl1pPr>
          </a:lstStyle>
          <a:p>
            <a:pPr algn="ctr"/>
            <a:r>
              <a:rPr sz="1800" dirty="0">
                <a:latin typeface="Calibri" panose="020F0502020204030204" pitchFamily="34" charset="0"/>
                <a:cs typeface="Calibri" panose="020F0502020204030204" pitchFamily="34" charset="0"/>
              </a:rPr>
              <a:t>Solvate in water and add ions</a:t>
            </a:r>
            <a:endParaRPr lang="en-GB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GB" sz="1800" i="1" dirty="0">
                <a:latin typeface="Calibri" panose="020F0502020204030204" pitchFamily="34" charset="0"/>
                <a:cs typeface="Calibri" panose="020F0502020204030204" pitchFamily="34" charset="0"/>
              </a:rPr>
              <a:t>typically, neutralize the system</a:t>
            </a: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3" name="Line">
            <a:extLst>
              <a:ext uri="{FF2B5EF4-FFF2-40B4-BE49-F238E27FC236}">
                <a16:creationId xmlns:a16="http://schemas.microsoft.com/office/drawing/2014/main" id="{48CFF544-B1FC-7EE3-D406-427D7961F3E3}"/>
              </a:ext>
            </a:extLst>
          </p:cNvPr>
          <p:cNvSpPr/>
          <p:nvPr/>
        </p:nvSpPr>
        <p:spPr>
          <a:xfrm>
            <a:off x="7100659" y="2185594"/>
            <a:ext cx="1073704" cy="0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pPr defTabSz="389467">
              <a:defRPr sz="3200"/>
            </a:pPr>
            <a:endParaRPr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49" name="Group">
            <a:extLst>
              <a:ext uri="{FF2B5EF4-FFF2-40B4-BE49-F238E27FC236}">
                <a16:creationId xmlns:a16="http://schemas.microsoft.com/office/drawing/2014/main" id="{51DAE3A3-3632-FD28-C55B-1D9F1F14F60E}"/>
              </a:ext>
            </a:extLst>
          </p:cNvPr>
          <p:cNvGrpSpPr/>
          <p:nvPr/>
        </p:nvGrpSpPr>
        <p:grpSpPr>
          <a:xfrm>
            <a:off x="4172426" y="2915372"/>
            <a:ext cx="6720900" cy="1696870"/>
            <a:chOff x="0" y="0"/>
            <a:chExt cx="13441798" cy="3393737"/>
          </a:xfrm>
        </p:grpSpPr>
        <p:grpSp>
          <p:nvGrpSpPr>
            <p:cNvPr id="246" name="Group">
              <a:extLst>
                <a:ext uri="{FF2B5EF4-FFF2-40B4-BE49-F238E27FC236}">
                  <a16:creationId xmlns:a16="http://schemas.microsoft.com/office/drawing/2014/main" id="{27BE8153-DBEE-C06A-2F59-5C935E869DFA}"/>
                </a:ext>
              </a:extLst>
            </p:cNvPr>
            <p:cNvGrpSpPr/>
            <p:nvPr/>
          </p:nvGrpSpPr>
          <p:grpSpPr>
            <a:xfrm>
              <a:off x="10286043" y="517437"/>
              <a:ext cx="3155755" cy="2481351"/>
              <a:chOff x="-49252" y="-611439"/>
              <a:chExt cx="3155754" cy="2481348"/>
            </a:xfrm>
          </p:grpSpPr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B45DDB7-15A4-0DFF-A6F6-329E4FEF223A}"/>
                  </a:ext>
                </a:extLst>
              </p:cNvPr>
              <p:cNvSpPr/>
              <p:nvPr/>
            </p:nvSpPr>
            <p:spPr>
              <a:xfrm flipH="1">
                <a:off x="-49252" y="-611439"/>
                <a:ext cx="76202" cy="2481348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defTabSz="389467">
                  <a:defRPr sz="3200"/>
                </a:pPr>
                <a:endParaRPr sz="16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5" name="Apply forcefield description">
                <a:extLst>
                  <a:ext uri="{FF2B5EF4-FFF2-40B4-BE49-F238E27FC236}">
                    <a16:creationId xmlns:a16="http://schemas.microsoft.com/office/drawing/2014/main" id="{E8C4AF21-1F87-16F9-47B9-D3B9CFE5213F}"/>
                  </a:ext>
                </a:extLst>
              </p:cNvPr>
              <p:cNvSpPr txBox="1"/>
              <p:nvPr/>
            </p:nvSpPr>
            <p:spPr>
              <a:xfrm>
                <a:off x="412406" y="209143"/>
                <a:ext cx="2694096" cy="79048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5400" tIns="25400" rIns="25400" bIns="25400" numCol="1" anchor="ctr">
                <a:noAutofit/>
              </a:bodyPr>
              <a:lstStyle>
                <a:lvl1pPr defTabSz="584200">
                  <a:defRPr sz="2400"/>
                </a:lvl1pPr>
              </a:lstStyle>
              <a:p>
                <a:r>
                  <a:rPr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Apply forcefield description</a:t>
                </a:r>
              </a:p>
            </p:txBody>
          </p:sp>
        </p:grpSp>
        <p:pic>
          <p:nvPicPr>
            <p:cNvPr id="247" name="Image" descr="Image">
              <a:extLst>
                <a:ext uri="{FF2B5EF4-FFF2-40B4-BE49-F238E27FC236}">
                  <a16:creationId xmlns:a16="http://schemas.microsoft.com/office/drawing/2014/main" id="{2211810A-D04C-2C6A-7976-25AA10D96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0" y="1618971"/>
              <a:ext cx="2352248" cy="11404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8" name="Image" descr="Image">
              <a:extLst>
                <a:ext uri="{FF2B5EF4-FFF2-40B4-BE49-F238E27FC236}">
                  <a16:creationId xmlns:a16="http://schemas.microsoft.com/office/drawing/2014/main" id="{11A71251-AAFF-6CDB-80C0-28654C520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3535381" y="0"/>
              <a:ext cx="5031900" cy="33937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50" name="shaw-dasatanib-2.mov" descr="shaw-dasatanib-2.mov">
            <a:extLst>
              <a:ext uri="{FF2B5EF4-FFF2-40B4-BE49-F238E27FC236}">
                <a16:creationId xmlns:a16="http://schemas.microsoft.com/office/drawing/2014/main" id="{3A88D202-9B77-0341-62C6-77755F61D04F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5673" y="4314308"/>
            <a:ext cx="2068978" cy="206897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5" name="Group 255">
            <a:extLst>
              <a:ext uri="{FF2B5EF4-FFF2-40B4-BE49-F238E27FC236}">
                <a16:creationId xmlns:a16="http://schemas.microsoft.com/office/drawing/2014/main" id="{94E7851E-CA64-5420-F014-8B17A46FB17F}"/>
              </a:ext>
            </a:extLst>
          </p:cNvPr>
          <p:cNvGrpSpPr/>
          <p:nvPr/>
        </p:nvGrpSpPr>
        <p:grpSpPr>
          <a:xfrm>
            <a:off x="187210" y="5562409"/>
            <a:ext cx="2722796" cy="961512"/>
            <a:chOff x="-476927" y="2381901"/>
            <a:chExt cx="5445589" cy="1923021"/>
          </a:xfrm>
        </p:grpSpPr>
        <p:sp>
          <p:nvSpPr>
            <p:cNvPr id="251" name="Line">
              <a:extLst>
                <a:ext uri="{FF2B5EF4-FFF2-40B4-BE49-F238E27FC236}">
                  <a16:creationId xmlns:a16="http://schemas.microsoft.com/office/drawing/2014/main" id="{F78EA4E6-AC41-0855-FF09-8BD63FD7A81E}"/>
                </a:ext>
              </a:extLst>
            </p:cNvPr>
            <p:cNvSpPr/>
            <p:nvPr/>
          </p:nvSpPr>
          <p:spPr>
            <a:xfrm flipH="1" flipV="1">
              <a:off x="3444661" y="2381901"/>
              <a:ext cx="1524001" cy="1"/>
            </a:xfrm>
            <a:prstGeom prst="line">
              <a:avLst/>
            </a:prstGeom>
            <a:noFill/>
            <a:ln w="63500" cap="flat">
              <a:solidFill>
                <a:srgbClr val="5E5E5E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389467">
                <a:defRPr sz="3200"/>
              </a:pPr>
              <a:endParaRPr sz="16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3" name="Production simulation">
              <a:extLst>
                <a:ext uri="{FF2B5EF4-FFF2-40B4-BE49-F238E27FC236}">
                  <a16:creationId xmlns:a16="http://schemas.microsoft.com/office/drawing/2014/main" id="{9A40505F-C6C5-7C96-1701-30236855E27C}"/>
                </a:ext>
              </a:extLst>
            </p:cNvPr>
            <p:cNvSpPr txBox="1"/>
            <p:nvPr/>
          </p:nvSpPr>
          <p:spPr>
            <a:xfrm>
              <a:off x="-476927" y="3648333"/>
              <a:ext cx="4618845" cy="6565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5400" tIns="25400" rIns="25400" bIns="25400" numCol="1" anchor="ctr">
              <a:spAutoFit/>
            </a:bodyPr>
            <a:lstStyle>
              <a:lvl1pPr defTabSz="584200">
                <a:defRPr sz="2400"/>
              </a:lvl1pPr>
            </a:lstStyle>
            <a:p>
              <a:r>
                <a:rPr sz="1800" dirty="0">
                  <a:latin typeface="Calibri" panose="020F0502020204030204" pitchFamily="34" charset="0"/>
                  <a:cs typeface="Calibri" panose="020F0502020204030204" pitchFamily="34" charset="0"/>
                </a:rPr>
                <a:t>Production simulation</a:t>
              </a:r>
            </a:p>
          </p:txBody>
        </p:sp>
      </p:grpSp>
      <p:sp>
        <p:nvSpPr>
          <p:cNvPr id="256" name="http://www.bevanlab.biochem.vt.edu/Pages/Personal/justin/gmx-tutorials/lysozyme/01_pdb2gmx.html">
            <a:extLst>
              <a:ext uri="{FF2B5EF4-FFF2-40B4-BE49-F238E27FC236}">
                <a16:creationId xmlns:a16="http://schemas.microsoft.com/office/drawing/2014/main" id="{EC417FFE-F049-0827-1D0B-4056CDFEDF69}"/>
              </a:ext>
            </a:extLst>
          </p:cNvPr>
          <p:cNvSpPr txBox="1"/>
          <p:nvPr/>
        </p:nvSpPr>
        <p:spPr>
          <a:xfrm>
            <a:off x="235782" y="6529126"/>
            <a:ext cx="7642285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defRPr sz="1500" b="0">
                <a:solidFill>
                  <a:srgbClr val="016E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1400" u="sng" dirty="0">
                <a:latin typeface="Calibri" panose="020F0502020204030204" pitchFamily="34" charset="0"/>
                <a:cs typeface="Calibri" panose="020F0502020204030204" pitchFamily="34" charset="0"/>
              </a:rPr>
              <a:t>http://www.bevanlab.biochem.vt.edu/Pages/Personal/justin/gmx-tutorials/lysozyme/01_pdb2gmx.html</a:t>
            </a:r>
          </a:p>
        </p:txBody>
      </p:sp>
      <p:sp>
        <p:nvSpPr>
          <p:cNvPr id="257" name="Levitt, Nature Structural Biology, 8, 392–393(2001)">
            <a:extLst>
              <a:ext uri="{FF2B5EF4-FFF2-40B4-BE49-F238E27FC236}">
                <a16:creationId xmlns:a16="http://schemas.microsoft.com/office/drawing/2014/main" id="{AED4CA5A-C735-BE1F-F9B6-ED1A569D55B8}"/>
              </a:ext>
            </a:extLst>
          </p:cNvPr>
          <p:cNvSpPr txBox="1"/>
          <p:nvPr/>
        </p:nvSpPr>
        <p:spPr>
          <a:xfrm>
            <a:off x="8174363" y="6529125"/>
            <a:ext cx="4170037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defTabSz="228600">
              <a:defRPr sz="2000" b="0" i="1">
                <a:solidFill>
                  <a:srgbClr val="016EBC"/>
                </a:solidFill>
              </a:defRPr>
            </a:pPr>
            <a:endParaRPr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8" name="Molecular dynamics require multiple steps for the setup of simulations">
            <a:extLst>
              <a:ext uri="{FF2B5EF4-FFF2-40B4-BE49-F238E27FC236}">
                <a16:creationId xmlns:a16="http://schemas.microsoft.com/office/drawing/2014/main" id="{832CB766-22F6-6C57-8250-9453328A347B}"/>
              </a:ext>
            </a:extLst>
          </p:cNvPr>
          <p:cNvSpPr txBox="1"/>
          <p:nvPr/>
        </p:nvSpPr>
        <p:spPr>
          <a:xfrm>
            <a:off x="1269385" y="-58796"/>
            <a:ext cx="9024991" cy="1220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algn="ctr"/>
            <a:r>
              <a:rPr sz="3800" b="1" dirty="0">
                <a:latin typeface="Calibri" panose="020F0502020204030204" pitchFamily="34" charset="0"/>
                <a:cs typeface="Calibri" panose="020F0502020204030204" pitchFamily="34" charset="0"/>
              </a:rPr>
              <a:t>Molecular dynamics require multiple steps for the setup of simulations</a:t>
            </a:r>
          </a:p>
        </p:txBody>
      </p:sp>
      <p:sp>
        <p:nvSpPr>
          <p:cNvPr id="3" name="http://www.bevanlab.biochem.vt.edu/Pages/Personal/justin/gmx-tutorials/lysozyme/01_pdb2gmx.html">
            <a:extLst>
              <a:ext uri="{FF2B5EF4-FFF2-40B4-BE49-F238E27FC236}">
                <a16:creationId xmlns:a16="http://schemas.microsoft.com/office/drawing/2014/main" id="{D511AD0A-57D9-DC3F-E30C-21C371E8B212}"/>
              </a:ext>
            </a:extLst>
          </p:cNvPr>
          <p:cNvSpPr txBox="1"/>
          <p:nvPr/>
        </p:nvSpPr>
        <p:spPr>
          <a:xfrm>
            <a:off x="8693740" y="6523403"/>
            <a:ext cx="241546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defRPr sz="1500" b="0">
                <a:solidFill>
                  <a:srgbClr val="016E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Levitt, </a:t>
            </a:r>
            <a:r>
              <a:rPr lang="en-GB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Nature Struct. Biol.</a:t>
            </a: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, 2001</a:t>
            </a:r>
            <a:endParaRPr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5" name="Crystal Waters…">
            <a:extLst>
              <a:ext uri="{FF2B5EF4-FFF2-40B4-BE49-F238E27FC236}">
                <a16:creationId xmlns:a16="http://schemas.microsoft.com/office/drawing/2014/main" id="{2681B2A4-8973-566F-EFD1-7111C563FF37}"/>
              </a:ext>
            </a:extLst>
          </p:cNvPr>
          <p:cNvSpPr txBox="1"/>
          <p:nvPr/>
        </p:nvSpPr>
        <p:spPr>
          <a:xfrm rot="18334412">
            <a:off x="3446473" y="2590414"/>
            <a:ext cx="798295" cy="346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 algn="r" defTabSz="389467">
              <a:defRPr sz="2000" b="0"/>
            </a:pPr>
            <a:r>
              <a:rPr sz="1000" dirty="0">
                <a:latin typeface="Calibri" panose="020F0502020204030204" pitchFamily="34" charset="0"/>
                <a:cs typeface="Calibri" panose="020F0502020204030204" pitchFamily="34" charset="0"/>
              </a:rPr>
              <a:t>Crystal Waters</a:t>
            </a:r>
          </a:p>
          <a:p>
            <a:pPr algn="r" defTabSz="389467">
              <a:defRPr sz="2000" b="0"/>
            </a:pPr>
            <a:r>
              <a:rPr sz="1000" dirty="0">
                <a:latin typeface="Calibri" panose="020F0502020204030204" pitchFamily="34" charset="0"/>
                <a:cs typeface="Calibri" panose="020F0502020204030204" pitchFamily="34" charset="0"/>
              </a:rPr>
              <a:t>Cofactors</a:t>
            </a:r>
          </a:p>
        </p:txBody>
      </p:sp>
    </p:spTree>
    <p:extLst>
      <p:ext uri="{BB962C8B-B14F-4D97-AF65-F5344CB8AC3E}">
        <p14:creationId xmlns:p14="http://schemas.microsoft.com/office/powerpoint/2010/main" val="1766301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6056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44" fill="hold" display="0">
                  <p:stCondLst>
                    <p:cond delay="indefinite"/>
                  </p:stCondLst>
                </p:cTn>
                <p:tgtEl>
                  <p:spTgt spid="250"/>
                </p:tgtEl>
              </p:cMediaNode>
            </p:video>
            <p:seq concurrent="1" prevAc="none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2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9" dur="1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0"/>
                  </p:tgtEl>
                </p:cond>
              </p:nextCondLst>
            </p:seq>
          </p:childTnLst>
        </p:cTn>
      </p:par>
    </p:tnLst>
    <p:bldLst>
      <p:bldP spid="231" grpId="0" animBg="1" advAuto="0"/>
      <p:bldP spid="232" grpId="0" animBg="1"/>
      <p:bldP spid="233" grpId="0" animBg="1"/>
      <p:bldP spid="234" grpId="0" animBg="1"/>
      <p:bldP spid="236" grpId="0" animBg="1"/>
      <p:bldP spid="242" grpId="0" animBg="1"/>
      <p:bldP spid="243" grpId="0" animBg="1"/>
      <p:bldP spid="249" grpId="0" animBg="1" advAuto="0"/>
      <p:bldP spid="250" grpId="0" animBg="1" advAuto="0"/>
      <p:bldP spid="23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6FBC47E2-03D7-7D4C-A001-E958B058E095}"/>
              </a:ext>
            </a:extLst>
          </p:cNvPr>
          <p:cNvGrpSpPr/>
          <p:nvPr/>
        </p:nvGrpSpPr>
        <p:grpSpPr>
          <a:xfrm>
            <a:off x="0" y="705147"/>
            <a:ext cx="12192001" cy="5669590"/>
            <a:chOff x="0" y="832468"/>
            <a:chExt cx="12192001" cy="5669590"/>
          </a:xfrm>
        </p:grpSpPr>
        <p:pic>
          <p:nvPicPr>
            <p:cNvPr id="15" name="Picture 10" descr="The Different Types of Dirt | Ozinga">
              <a:extLst>
                <a:ext uri="{FF2B5EF4-FFF2-40B4-BE49-F238E27FC236}">
                  <a16:creationId xmlns:a16="http://schemas.microsoft.com/office/drawing/2014/main" id="{DC90A611-3A5B-1449-8834-C7523C96E4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GlowDiffused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13"/>
            <a:stretch/>
          </p:blipFill>
          <p:spPr bwMode="auto">
            <a:xfrm>
              <a:off x="1341283" y="852915"/>
              <a:ext cx="10850718" cy="56491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 descr="A picture containing tree, outdoor, lit, plant&#10;&#10;Description automatically generated">
              <a:extLst>
                <a:ext uri="{FF2B5EF4-FFF2-40B4-BE49-F238E27FC236}">
                  <a16:creationId xmlns:a16="http://schemas.microsoft.com/office/drawing/2014/main" id="{CFEAB391-14C1-0C47-A586-2D1DEA8BC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85000"/>
            </a:blip>
            <a:srcRect l="43481" r="10446"/>
            <a:stretch/>
          </p:blipFill>
          <p:spPr>
            <a:xfrm>
              <a:off x="0" y="832468"/>
              <a:ext cx="4896091" cy="5580603"/>
            </a:xfrm>
            <a:prstGeom prst="rect">
              <a:avLst/>
            </a:prstGeom>
            <a:effectLst>
              <a:glow rad="25400">
                <a:schemeClr val="bg1">
                  <a:alpha val="30000"/>
                </a:schemeClr>
              </a:glow>
            </a:effectLst>
          </p:spPr>
        </p:pic>
        <p:pic>
          <p:nvPicPr>
            <p:cNvPr id="17" name="Picture 16" descr="A picture containing text, light&#10;&#10;Description automatically generated">
              <a:extLst>
                <a:ext uri="{FF2B5EF4-FFF2-40B4-BE49-F238E27FC236}">
                  <a16:creationId xmlns:a16="http://schemas.microsoft.com/office/drawing/2014/main" id="{A10AAF62-FF3F-AF44-8502-65C79AA119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85000"/>
            </a:blip>
            <a:srcRect l="43231"/>
            <a:stretch/>
          </p:blipFill>
          <p:spPr>
            <a:xfrm rot="10800000">
              <a:off x="6095999" y="859312"/>
              <a:ext cx="6096001" cy="5639207"/>
            </a:xfrm>
            <a:prstGeom prst="rect">
              <a:avLst/>
            </a:prstGeom>
            <a:effectLst>
              <a:glow rad="25400">
                <a:schemeClr val="bg1">
                  <a:alpha val="2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4A2C5C5-3400-3348-B70C-5D6788502B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8273"/>
            <a:ext cx="9144000" cy="1677626"/>
          </a:xfrm>
        </p:spPr>
        <p:txBody>
          <a:bodyPr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prstMaterial="softEdge"/>
          </a:bodyPr>
          <a:lstStyle/>
          <a:p>
            <a:r>
              <a:rPr lang="en-US" b="1" dirty="0">
                <a:ln w="0">
                  <a:noFill/>
                </a:ln>
                <a:gradFill flip="none" rotWithShape="1">
                  <a:gsLst>
                    <a:gs pos="0">
                      <a:srgbClr val="008F00"/>
                    </a:gs>
                    <a:gs pos="56000">
                      <a:srgbClr val="00B050"/>
                    </a:gs>
                    <a:gs pos="99000">
                      <a:srgbClr val="00FA00"/>
                    </a:gs>
                  </a:gsLst>
                  <a:lin ang="0" scaled="1"/>
                  <a:tileRect/>
                </a:gradFill>
                <a:effectLst>
                  <a:glow rad="25400">
                    <a:schemeClr val="bg2">
                      <a:lumMod val="10000"/>
                      <a:alpha val="61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Baloo" panose="03080902040302020200" pitchFamily="66" charset="77"/>
                <a:ea typeface="Silom" pitchFamily="2" charset="-34"/>
                <a:cs typeface="Baloo" panose="03080902040302020200" pitchFamily="66" charset="77"/>
              </a:rPr>
              <a:t>Simulating Layered Materials</a:t>
            </a:r>
          </a:p>
        </p:txBody>
      </p:sp>
    </p:spTree>
    <p:extLst>
      <p:ext uri="{BB962C8B-B14F-4D97-AF65-F5344CB8AC3E}">
        <p14:creationId xmlns:p14="http://schemas.microsoft.com/office/powerpoint/2010/main" val="2681349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D9775-6901-894E-E00A-8C3689649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 at the Nanoscale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E6BEB7-7E6D-2AB2-167A-8C791C2428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9715" y="2195669"/>
            <a:ext cx="2471444" cy="3586608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CF91A2-B3FF-229E-BAA1-B67335FF5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0381" y="2195669"/>
            <a:ext cx="2682421" cy="36167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EF00B5-3087-7D6F-C5C0-E83A4B35C3D5}"/>
              </a:ext>
            </a:extLst>
          </p:cNvPr>
          <p:cNvSpPr txBox="1"/>
          <p:nvPr/>
        </p:nvSpPr>
        <p:spPr>
          <a:xfrm>
            <a:off x="10752802" y="6517368"/>
            <a:ext cx="1201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From </a:t>
            </a:r>
            <a:r>
              <a:rPr lang="en-US" sz="1200" dirty="0" err="1">
                <a:hlinkClick r:id="rId5"/>
              </a:rPr>
              <a:t>ossila.com</a:t>
            </a:r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62768D-0F3C-827A-A400-C50C319BCD09}"/>
              </a:ext>
            </a:extLst>
          </p:cNvPr>
          <p:cNvSpPr txBox="1"/>
          <p:nvPr/>
        </p:nvSpPr>
        <p:spPr>
          <a:xfrm>
            <a:off x="1579956" y="1690688"/>
            <a:ext cx="19688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Electric wire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E2F613-FAFF-CB3C-CC46-6739FEB5F144}"/>
              </a:ext>
            </a:extLst>
          </p:cNvPr>
          <p:cNvSpPr txBox="1"/>
          <p:nvPr/>
        </p:nvSpPr>
        <p:spPr>
          <a:xfrm>
            <a:off x="5552695" y="1690688"/>
            <a:ext cx="21658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Concrete wall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E5013C-CC02-3F55-1CB6-BF9F7E677089}"/>
              </a:ext>
            </a:extLst>
          </p:cNvPr>
          <p:cNvSpPr txBox="1"/>
          <p:nvPr/>
        </p:nvSpPr>
        <p:spPr>
          <a:xfrm>
            <a:off x="9358880" y="1690688"/>
            <a:ext cx="1832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Rubber tire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5EA7BE2-4A4F-6AA0-F16F-262F6CE9F3C2}"/>
              </a:ext>
            </a:extLst>
          </p:cNvPr>
          <p:cNvGrpSpPr/>
          <p:nvPr/>
        </p:nvGrpSpPr>
        <p:grpSpPr>
          <a:xfrm>
            <a:off x="4387900" y="2195669"/>
            <a:ext cx="2531723" cy="3616747"/>
            <a:chOff x="4332643" y="2775889"/>
            <a:chExt cx="2531723" cy="361674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3065229-945C-4E42-7070-9A64CCC07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32643" y="2775889"/>
              <a:ext cx="2531723" cy="3616747"/>
            </a:xfrm>
            <a:prstGeom prst="rect">
              <a:avLst/>
            </a:prstGeom>
          </p:spPr>
        </p:pic>
        <p:pic>
          <p:nvPicPr>
            <p:cNvPr id="3074" name="Picture 2" descr="Cement | Crystallography365">
              <a:extLst>
                <a:ext uri="{FF2B5EF4-FFF2-40B4-BE49-F238E27FC236}">
                  <a16:creationId xmlns:a16="http://schemas.microsoft.com/office/drawing/2014/main" id="{5E06CCC9-8F50-2E08-6C01-86E5A609E18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03" t="1374" r="27416" b="279"/>
            <a:stretch/>
          </p:blipFill>
          <p:spPr bwMode="auto">
            <a:xfrm>
              <a:off x="4340894" y="3992336"/>
              <a:ext cx="2370149" cy="2334985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BF75A28-EF09-B632-AC22-57FCCDAD4697}"/>
              </a:ext>
            </a:extLst>
          </p:cNvPr>
          <p:cNvSpPr txBox="1"/>
          <p:nvPr/>
        </p:nvSpPr>
        <p:spPr>
          <a:xfrm>
            <a:off x="118823" y="5772997"/>
            <a:ext cx="32740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Conducting electricity with free electrons of the metals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1E85E0-F72C-6E76-6D6D-1BFB86BB6827}"/>
              </a:ext>
            </a:extLst>
          </p:cNvPr>
          <p:cNvSpPr txBox="1"/>
          <p:nvPr/>
        </p:nvSpPr>
        <p:spPr>
          <a:xfrm>
            <a:off x="3915652" y="5772997"/>
            <a:ext cx="32740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Cement holds together gravel and sand, creating an aggregate material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99DF19-F206-9DA9-07C9-A769875ABE7E}"/>
              </a:ext>
            </a:extLst>
          </p:cNvPr>
          <p:cNvSpPr txBox="1"/>
          <p:nvPr/>
        </p:nvSpPr>
        <p:spPr>
          <a:xfrm>
            <a:off x="8070381" y="5772997"/>
            <a:ext cx="32740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Polymer chains give rubber flexibility, while locked together in the rigid structure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668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2" grpId="0"/>
      <p:bldP spid="13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F2B0-C05E-05A6-8F88-00A18B9A7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of materials 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FF0B802-D577-431C-3583-9BA1061F01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4818541"/>
              </p:ext>
            </p:extLst>
          </p:nvPr>
        </p:nvGraphicFramePr>
        <p:xfrm>
          <a:off x="423828" y="1792968"/>
          <a:ext cx="7603868" cy="4724400"/>
        </p:xfrm>
        <a:graphic>
          <a:graphicData uri="http://schemas.openxmlformats.org/drawingml/2006/table">
            <a:tbl>
              <a:tblPr firstRow="1">
                <a:tableStyleId>{17292A2E-F333-43FB-9621-5CBBE7FDCDCB}</a:tableStyleId>
              </a:tblPr>
              <a:tblGrid>
                <a:gridCol w="2018962">
                  <a:extLst>
                    <a:ext uri="{9D8B030D-6E8A-4147-A177-3AD203B41FA5}">
                      <a16:colId xmlns:a16="http://schemas.microsoft.com/office/drawing/2014/main" val="2087851939"/>
                    </a:ext>
                  </a:extLst>
                </a:gridCol>
                <a:gridCol w="2360701">
                  <a:extLst>
                    <a:ext uri="{9D8B030D-6E8A-4147-A177-3AD203B41FA5}">
                      <a16:colId xmlns:a16="http://schemas.microsoft.com/office/drawing/2014/main" val="553244779"/>
                    </a:ext>
                  </a:extLst>
                </a:gridCol>
                <a:gridCol w="3224205">
                  <a:extLst>
                    <a:ext uri="{9D8B030D-6E8A-4147-A177-3AD203B41FA5}">
                      <a16:colId xmlns:a16="http://schemas.microsoft.com/office/drawing/2014/main" val="787814705"/>
                    </a:ext>
                  </a:extLst>
                </a:gridCol>
              </a:tblGrid>
              <a:tr h="392582">
                <a:tc>
                  <a:txBody>
                    <a:bodyPr/>
                    <a:lstStyle/>
                    <a:p>
                      <a:pPr fontAlgn="t">
                        <a:lnSpc>
                          <a:spcPct val="100000"/>
                        </a:lnSpc>
                      </a:pPr>
                      <a:r>
                        <a:rPr lang="en-GB" sz="2400" dirty="0">
                          <a:effectLst/>
                        </a:rPr>
                        <a:t>Nanoscopic Dim. No.</a:t>
                      </a:r>
                    </a:p>
                  </a:txBody>
                  <a:tcPr marL="70104" marR="70104" marT="70104" marB="70104"/>
                </a:tc>
                <a:tc>
                  <a:txBody>
                    <a:bodyPr/>
                    <a:lstStyle/>
                    <a:p>
                      <a:pPr fontAlgn="t">
                        <a:lnSpc>
                          <a:spcPct val="100000"/>
                        </a:lnSpc>
                      </a:pPr>
                      <a:r>
                        <a:rPr lang="en-GB" sz="2400" dirty="0">
                          <a:effectLst/>
                        </a:rPr>
                        <a:t>Classification</a:t>
                      </a:r>
                    </a:p>
                  </a:txBody>
                  <a:tcPr marL="70104" marR="70104" marT="70104" marB="70104"/>
                </a:tc>
                <a:tc>
                  <a:txBody>
                    <a:bodyPr/>
                    <a:lstStyle/>
                    <a:p>
                      <a:pPr fontAlgn="t">
                        <a:lnSpc>
                          <a:spcPct val="100000"/>
                        </a:lnSpc>
                      </a:pPr>
                      <a:r>
                        <a:rPr lang="en-GB" sz="2400" dirty="0">
                          <a:effectLst/>
                        </a:rPr>
                        <a:t>Example</a:t>
                      </a:r>
                    </a:p>
                  </a:txBody>
                  <a:tcPr marL="70104" marR="70104" marT="70104" marB="70104"/>
                </a:tc>
                <a:extLst>
                  <a:ext uri="{0D108BD9-81ED-4DB2-BD59-A6C34878D82A}">
                    <a16:rowId xmlns:a16="http://schemas.microsoft.com/office/drawing/2014/main" val="2224234527"/>
                  </a:ext>
                </a:extLst>
              </a:tr>
              <a:tr h="392582"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>
                          <a:effectLst/>
                        </a:rPr>
                        <a:t>0</a:t>
                      </a:r>
                    </a:p>
                  </a:txBody>
                  <a:tcPr marL="70104" marR="70104" marT="70104" marB="70104"/>
                </a:tc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>
                          <a:effectLst/>
                        </a:rPr>
                        <a:t>Bulk</a:t>
                      </a:r>
                    </a:p>
                  </a:txBody>
                  <a:tcPr marL="70104" marR="70104" marT="70104" marB="70104"/>
                </a:tc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 dirty="0">
                          <a:effectLst/>
                        </a:rPr>
                        <a:t>Anything you can see by eye</a:t>
                      </a:r>
                    </a:p>
                  </a:txBody>
                  <a:tcPr marL="70104" marR="70104" marT="70104" marB="70104"/>
                </a:tc>
                <a:extLst>
                  <a:ext uri="{0D108BD9-81ED-4DB2-BD59-A6C34878D82A}">
                    <a16:rowId xmlns:a16="http://schemas.microsoft.com/office/drawing/2014/main" val="1934452640"/>
                  </a:ext>
                </a:extLst>
              </a:tr>
              <a:tr h="392582"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 dirty="0">
                          <a:effectLst/>
                        </a:rPr>
                        <a:t>1</a:t>
                      </a:r>
                    </a:p>
                  </a:txBody>
                  <a:tcPr marL="70104" marR="70104" marT="70104" marB="70104"/>
                </a:tc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>
                          <a:effectLst/>
                        </a:rPr>
                        <a:t>2D (nanosheet)</a:t>
                      </a:r>
                    </a:p>
                  </a:txBody>
                  <a:tcPr marL="70104" marR="70104" marT="70104" marB="70104"/>
                </a:tc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 dirty="0">
                          <a:effectLst/>
                        </a:rPr>
                        <a:t>Graphene</a:t>
                      </a:r>
                    </a:p>
                  </a:txBody>
                  <a:tcPr marL="70104" marR="70104" marT="70104" marB="70104"/>
                </a:tc>
                <a:extLst>
                  <a:ext uri="{0D108BD9-81ED-4DB2-BD59-A6C34878D82A}">
                    <a16:rowId xmlns:a16="http://schemas.microsoft.com/office/drawing/2014/main" val="1894629844"/>
                  </a:ext>
                </a:extLst>
              </a:tr>
              <a:tr h="392582"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>
                          <a:effectLst/>
                        </a:rPr>
                        <a:t>2</a:t>
                      </a:r>
                    </a:p>
                  </a:txBody>
                  <a:tcPr marL="70104" marR="70104" marT="70104" marB="70104"/>
                </a:tc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>
                          <a:effectLst/>
                        </a:rPr>
                        <a:t>1D (nanotube or nanowire)</a:t>
                      </a:r>
                    </a:p>
                  </a:txBody>
                  <a:tcPr marL="70104" marR="70104" marT="70104" marB="70104"/>
                </a:tc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 dirty="0">
                          <a:effectLst/>
                        </a:rPr>
                        <a:t>Carbon nanotube</a:t>
                      </a:r>
                    </a:p>
                  </a:txBody>
                  <a:tcPr marL="70104" marR="70104" marT="70104" marB="70104"/>
                </a:tc>
                <a:extLst>
                  <a:ext uri="{0D108BD9-81ED-4DB2-BD59-A6C34878D82A}">
                    <a16:rowId xmlns:a16="http://schemas.microsoft.com/office/drawing/2014/main" val="25656858"/>
                  </a:ext>
                </a:extLst>
              </a:tr>
              <a:tr h="392582"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>
                          <a:effectLst/>
                        </a:rPr>
                        <a:t>3</a:t>
                      </a:r>
                    </a:p>
                  </a:txBody>
                  <a:tcPr marL="70104" marR="70104" marT="70104" marB="70104"/>
                </a:tc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>
                          <a:effectLst/>
                        </a:rPr>
                        <a:t>0D (nanoparticle)</a:t>
                      </a:r>
                    </a:p>
                  </a:txBody>
                  <a:tcPr marL="70104" marR="70104" marT="70104" marB="70104"/>
                </a:tc>
                <a:tc>
                  <a:txBody>
                    <a:bodyPr/>
                    <a:lstStyle/>
                    <a:p>
                      <a:pPr fontAlgn="t">
                        <a:lnSpc>
                          <a:spcPct val="150000"/>
                        </a:lnSpc>
                      </a:pPr>
                      <a:r>
                        <a:rPr lang="en-GB" sz="2400" dirty="0">
                          <a:effectLst/>
                        </a:rPr>
                        <a:t>Quantum dot</a:t>
                      </a:r>
                    </a:p>
                  </a:txBody>
                  <a:tcPr marL="70104" marR="70104" marT="70104" marB="70104"/>
                </a:tc>
                <a:extLst>
                  <a:ext uri="{0D108BD9-81ED-4DB2-BD59-A6C34878D82A}">
                    <a16:rowId xmlns:a16="http://schemas.microsoft.com/office/drawing/2014/main" val="280150868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2707B9C-C378-991D-5991-D365EE89CD99}"/>
              </a:ext>
            </a:extLst>
          </p:cNvPr>
          <p:cNvSpPr txBox="1"/>
          <p:nvPr/>
        </p:nvSpPr>
        <p:spPr>
          <a:xfrm>
            <a:off x="423828" y="1383432"/>
            <a:ext cx="9405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Nanoscopic dimension – where a scale is in nanometers in size, i.e., structure is at an atomic level.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BAA6D3-3CEE-8B18-B2D7-093DB803785C}"/>
              </a:ext>
            </a:extLst>
          </p:cNvPr>
          <p:cNvSpPr txBox="1"/>
          <p:nvPr/>
        </p:nvSpPr>
        <p:spPr>
          <a:xfrm>
            <a:off x="10752802" y="6517368"/>
            <a:ext cx="1201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From </a:t>
            </a:r>
            <a:r>
              <a:rPr lang="en-US" sz="1200" dirty="0" err="1">
                <a:hlinkClick r:id="rId3"/>
              </a:rPr>
              <a:t>ossila.com</a:t>
            </a:r>
            <a:endParaRPr lang="en-US" sz="1200" dirty="0"/>
          </a:p>
        </p:txBody>
      </p:sp>
      <p:pic>
        <p:nvPicPr>
          <p:cNvPr id="4098" name="Picture 2" descr="Graphene is a 2D system">
            <a:extLst>
              <a:ext uri="{FF2B5EF4-FFF2-40B4-BE49-F238E27FC236}">
                <a16:creationId xmlns:a16="http://schemas.microsoft.com/office/drawing/2014/main" id="{442411AE-34AF-788E-718C-D6160F5A9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2926" y="2207352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A nanotube is a 1D system">
            <a:extLst>
              <a:ext uri="{FF2B5EF4-FFF2-40B4-BE49-F238E27FC236}">
                <a16:creationId xmlns:a16="http://schemas.microsoft.com/office/drawing/2014/main" id="{3F4FBEBF-295D-8542-D552-29AE98A28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4491" y="4100947"/>
            <a:ext cx="2410745" cy="1356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Quantum dots are 0D systems">
            <a:extLst>
              <a:ext uri="{FF2B5EF4-FFF2-40B4-BE49-F238E27FC236}">
                <a16:creationId xmlns:a16="http://schemas.microsoft.com/office/drawing/2014/main" id="{1A34BF42-76B7-7ED6-831D-C96B0B406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4416" y="5685777"/>
            <a:ext cx="1068386" cy="1068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AF7BDE-4DCA-63A1-AB83-6320FB3DDE87}"/>
              </a:ext>
            </a:extLst>
          </p:cNvPr>
          <p:cNvSpPr txBox="1"/>
          <p:nvPr/>
        </p:nvSpPr>
        <p:spPr>
          <a:xfrm>
            <a:off x="8266693" y="2077947"/>
            <a:ext cx="1512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2D - graphene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B95F5F-E435-4E14-DB6E-6836A113EAC8}"/>
              </a:ext>
            </a:extLst>
          </p:cNvPr>
          <p:cNvSpPr txBox="1"/>
          <p:nvPr/>
        </p:nvSpPr>
        <p:spPr>
          <a:xfrm>
            <a:off x="8266693" y="3839005"/>
            <a:ext cx="1532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1D - nanotube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BAB917-50BD-3985-74F9-EE7965EFC547}"/>
              </a:ext>
            </a:extLst>
          </p:cNvPr>
          <p:cNvSpPr txBox="1"/>
          <p:nvPr/>
        </p:nvSpPr>
        <p:spPr>
          <a:xfrm>
            <a:off x="8363020" y="5424982"/>
            <a:ext cx="1896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0D – quantum dot</a:t>
            </a:r>
          </a:p>
        </p:txBody>
      </p:sp>
    </p:spTree>
    <p:extLst>
      <p:ext uri="{BB962C8B-B14F-4D97-AF65-F5344CB8AC3E}">
        <p14:creationId xmlns:p14="http://schemas.microsoft.com/office/powerpoint/2010/main" val="3928537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025F0-3061-D17B-C9AC-A31F09CB6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72093C7-98A9-2A98-67D7-5F4E17B4C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layered materials of interest?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826640-5C2B-E9F6-C955-1AB6E2C1C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i="1" dirty="0">
                <a:solidFill>
                  <a:srgbClr val="333333"/>
                </a:solidFill>
              </a:rPr>
              <a:t>Mechanical properties: </a:t>
            </a:r>
            <a:r>
              <a:rPr lang="en-GB" i="1" u="none" strike="noStrike" dirty="0">
                <a:solidFill>
                  <a:srgbClr val="333333"/>
                </a:solidFill>
                <a:effectLst/>
              </a:rPr>
              <a:t>weak van der Waals interactions between planes + strong covalent bonds in the plane </a:t>
            </a:r>
          </a:p>
          <a:p>
            <a:endParaRPr lang="en-GB" i="1" u="none" strike="noStrike" dirty="0">
              <a:solidFill>
                <a:srgbClr val="333333"/>
              </a:solidFill>
              <a:effectLst/>
            </a:endParaRPr>
          </a:p>
          <a:p>
            <a:r>
              <a:rPr lang="en-GB" b="1" i="1" u="none" strike="noStrike" dirty="0">
                <a:solidFill>
                  <a:srgbClr val="333333"/>
                </a:solidFill>
                <a:effectLst/>
              </a:rPr>
              <a:t>High surface areas per weight/volume: </a:t>
            </a:r>
            <a:r>
              <a:rPr lang="en-GB" i="1" u="none" strike="noStrike" dirty="0">
                <a:solidFill>
                  <a:srgbClr val="333333"/>
                </a:solidFill>
                <a:effectLst/>
              </a:rPr>
              <a:t>more active chemical sights for adsorption or reactions</a:t>
            </a:r>
          </a:p>
          <a:p>
            <a:endParaRPr lang="en-GB" b="1" i="1" u="none" strike="noStrike" dirty="0">
              <a:solidFill>
                <a:srgbClr val="333333"/>
              </a:solidFill>
              <a:effectLst/>
            </a:endParaRPr>
          </a:p>
          <a:p>
            <a:r>
              <a:rPr lang="en-GB" b="1" i="1" u="none" strike="noStrike" dirty="0">
                <a:solidFill>
                  <a:srgbClr val="333333"/>
                </a:solidFill>
                <a:effectLst/>
              </a:rPr>
              <a:t>Confinement of electrons in a 2D plane: </a:t>
            </a:r>
            <a:r>
              <a:rPr lang="en-GB" i="1" u="none" strike="noStrike" dirty="0">
                <a:solidFill>
                  <a:srgbClr val="333333"/>
                </a:solidFill>
                <a:effectLst/>
              </a:rPr>
              <a:t>effecting its electronic and optical properties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543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7DB07DCE-FBB7-7B5B-D336-3C1301820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33" y="1049110"/>
            <a:ext cx="6178062" cy="4302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535909-45E6-638E-F346-4CB7340EF851}"/>
              </a:ext>
            </a:extLst>
          </p:cNvPr>
          <p:cNvSpPr txBox="1"/>
          <p:nvPr/>
        </p:nvSpPr>
        <p:spPr>
          <a:xfrm>
            <a:off x="157633" y="5294539"/>
            <a:ext cx="237436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hlinkClick r:id="rId3"/>
              </a:rPr>
              <a:t>https://doi.org/10.1039/D3GC01822A</a:t>
            </a:r>
            <a:endParaRPr lang="en-US" sz="1100" dirty="0"/>
          </a:p>
          <a:p>
            <a:endParaRPr lang="en-US" sz="11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52C3933-5ECA-6FA3-5A60-BF7513FCD720}"/>
              </a:ext>
            </a:extLst>
          </p:cNvPr>
          <p:cNvGrpSpPr/>
          <p:nvPr/>
        </p:nvGrpSpPr>
        <p:grpSpPr>
          <a:xfrm>
            <a:off x="6963967" y="3535134"/>
            <a:ext cx="5089948" cy="3230046"/>
            <a:chOff x="6874328" y="3094262"/>
            <a:chExt cx="5089948" cy="323004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693774A-FFC5-4DD7-9DB8-B68F043CEA66}"/>
                </a:ext>
              </a:extLst>
            </p:cNvPr>
            <p:cNvSpPr/>
            <p:nvPr/>
          </p:nvSpPr>
          <p:spPr>
            <a:xfrm>
              <a:off x="6874328" y="3094262"/>
              <a:ext cx="4939392" cy="3014602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FD98363-9B53-1F3C-3EBE-BAE8E0568E9F}"/>
                </a:ext>
              </a:extLst>
            </p:cNvPr>
            <p:cNvSpPr txBox="1"/>
            <p:nvPr/>
          </p:nvSpPr>
          <p:spPr>
            <a:xfrm>
              <a:off x="6886354" y="3094262"/>
              <a:ext cx="10275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Natural</a:t>
              </a:r>
            </a:p>
          </p:txBody>
        </p:sp>
        <p:pic>
          <p:nvPicPr>
            <p:cNvPr id="6154" name="Picture 10" descr="Layered double hydroxides - Wikipedia">
              <a:extLst>
                <a:ext uri="{FF2B5EF4-FFF2-40B4-BE49-F238E27FC236}">
                  <a16:creationId xmlns:a16="http://schemas.microsoft.com/office/drawing/2014/main" id="{78FBA2B8-E829-777B-EF11-EA8A2179A6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8304" y="3429000"/>
              <a:ext cx="3455569" cy="23313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7DC66DD-869A-81DF-B9AA-7FA90CAC2856}"/>
                </a:ext>
              </a:extLst>
            </p:cNvPr>
            <p:cNvSpPr txBox="1"/>
            <p:nvPr/>
          </p:nvSpPr>
          <p:spPr>
            <a:xfrm>
              <a:off x="8272247" y="5801087"/>
              <a:ext cx="20676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Layered double hydroxide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D29CC16-8F27-1BF7-076F-4C99675FE955}"/>
                </a:ext>
              </a:extLst>
            </p:cNvPr>
            <p:cNvSpPr txBox="1"/>
            <p:nvPr/>
          </p:nvSpPr>
          <p:spPr>
            <a:xfrm>
              <a:off x="9788680" y="6108864"/>
              <a:ext cx="217559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b="0" i="0" u="none" strike="noStrike" dirty="0">
                  <a:solidFill>
                    <a:srgbClr val="54595D"/>
                  </a:solidFill>
                  <a:effectLst/>
                  <a:latin typeface="Arial" panose="020B0604020202020204" pitchFamily="34" charset="0"/>
                </a:rPr>
                <a:t>Rob </a:t>
              </a:r>
              <a:r>
                <a:rPr lang="en-GB" sz="800" b="0" i="0" u="none" strike="noStrike" dirty="0" err="1">
                  <a:solidFill>
                    <a:srgbClr val="54595D"/>
                  </a:solidFill>
                  <a:effectLst/>
                  <a:latin typeface="Arial" panose="020B0604020202020204" pitchFamily="34" charset="0"/>
                </a:rPr>
                <a:t>Lavinsky</a:t>
              </a:r>
              <a:r>
                <a:rPr lang="en-GB" sz="800" b="0" i="0" u="none" strike="noStrike" dirty="0">
                  <a:solidFill>
                    <a:srgbClr val="54595D"/>
                  </a:solidFill>
                  <a:effectLst/>
                  <a:latin typeface="Arial" panose="020B0604020202020204" pitchFamily="34" charset="0"/>
                </a:rPr>
                <a:t>, </a:t>
              </a:r>
              <a:r>
                <a:rPr lang="en-GB" sz="800" b="0" i="0" u="none" strike="noStrike" dirty="0">
                  <a:effectLst/>
                  <a:latin typeface="Arial" panose="020B0604020202020204" pitchFamily="34" charset="0"/>
                  <a:hlinkClick r:id="rId5"/>
                </a:rPr>
                <a:t>iRocks.com</a:t>
              </a:r>
              <a:r>
                <a:rPr lang="en-GB" sz="800" b="0" i="0" u="none" strike="noStrike" dirty="0">
                  <a:solidFill>
                    <a:srgbClr val="54595D"/>
                  </a:solidFill>
                  <a:effectLst/>
                  <a:latin typeface="Arial" panose="020B0604020202020204" pitchFamily="34" charset="0"/>
                </a:rPr>
                <a:t> – CC-BY-SA-3.0</a:t>
              </a:r>
              <a:endParaRPr lang="en-US" sz="8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78697A1-75E6-0429-1694-30A545FBC685}"/>
              </a:ext>
            </a:extLst>
          </p:cNvPr>
          <p:cNvGrpSpPr/>
          <p:nvPr/>
        </p:nvGrpSpPr>
        <p:grpSpPr>
          <a:xfrm>
            <a:off x="6955967" y="236764"/>
            <a:ext cx="5163262" cy="3161810"/>
            <a:chOff x="6955967" y="400050"/>
            <a:chExt cx="5163262" cy="316181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8F65BA9-FDD8-37E5-A2FC-B1D53C2586F8}"/>
                </a:ext>
              </a:extLst>
            </p:cNvPr>
            <p:cNvSpPr/>
            <p:nvPr/>
          </p:nvSpPr>
          <p:spPr>
            <a:xfrm>
              <a:off x="6955967" y="400050"/>
              <a:ext cx="4939391" cy="2922815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9B63952-A9EB-8A80-2576-5EF127A7B72E}"/>
                </a:ext>
              </a:extLst>
            </p:cNvPr>
            <p:cNvSpPr txBox="1"/>
            <p:nvPr/>
          </p:nvSpPr>
          <p:spPr>
            <a:xfrm>
              <a:off x="6963967" y="448230"/>
              <a:ext cx="12286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Fabricated</a:t>
              </a:r>
            </a:p>
          </p:txBody>
        </p:sp>
        <p:pic>
          <p:nvPicPr>
            <p:cNvPr id="6156" name="Picture 12" descr="Liquid-Phase Exfoliation of Graphene: An Overview on Exfoliation Media,  Techniques, and Challenges">
              <a:extLst>
                <a:ext uri="{FF2B5EF4-FFF2-40B4-BE49-F238E27FC236}">
                  <a16:creationId xmlns:a16="http://schemas.microsoft.com/office/drawing/2014/main" id="{65E1218B-08CC-ED81-AF9D-D18BD97BBA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86857" y="458287"/>
              <a:ext cx="3092439" cy="28309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20EC51D-364C-85F9-C7AC-B7DD64AC4CFD}"/>
                </a:ext>
              </a:extLst>
            </p:cNvPr>
            <p:cNvSpPr txBox="1"/>
            <p:nvPr/>
          </p:nvSpPr>
          <p:spPr>
            <a:xfrm>
              <a:off x="9620739" y="3300250"/>
              <a:ext cx="2498490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>
                  <a:hlinkClick r:id="rId7"/>
                </a:rPr>
                <a:t>https://doi.org/10.3390/nano8110942</a:t>
              </a:r>
              <a:endParaRPr 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02648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Protein in a Box">
            <a:extLst>
              <a:ext uri="{FF2B5EF4-FFF2-40B4-BE49-F238E27FC236}">
                <a16:creationId xmlns:a16="http://schemas.microsoft.com/office/drawing/2014/main" id="{301FC95A-184A-892F-2891-50ECF7462C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8" b="18833"/>
          <a:stretch/>
        </p:blipFill>
        <p:spPr bwMode="auto">
          <a:xfrm>
            <a:off x="20" y="-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7BFE4F3-0786-63D5-8732-D044B4B5E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2449272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oil Composition | National Geographic Society">
            <a:extLst>
              <a:ext uri="{FF2B5EF4-FFF2-40B4-BE49-F238E27FC236}">
                <a16:creationId xmlns:a16="http://schemas.microsoft.com/office/drawing/2014/main" id="{A6E6644E-87E2-9943-9925-E25875CDE2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" t="7925" r="349" b="38131"/>
          <a:stretch/>
        </p:blipFill>
        <p:spPr bwMode="auto">
          <a:xfrm>
            <a:off x="681038" y="1681163"/>
            <a:ext cx="10739437" cy="4690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05D430F-8158-2148-B2AC-81FCD86FF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Soil</a:t>
            </a:r>
          </a:p>
        </p:txBody>
      </p:sp>
    </p:spTree>
    <p:extLst>
      <p:ext uri="{BB962C8B-B14F-4D97-AF65-F5344CB8AC3E}">
        <p14:creationId xmlns:p14="http://schemas.microsoft.com/office/powerpoint/2010/main" val="2772403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oil Composition | National Geographic Society">
            <a:extLst>
              <a:ext uri="{FF2B5EF4-FFF2-40B4-BE49-F238E27FC236}">
                <a16:creationId xmlns:a16="http://schemas.microsoft.com/office/drawing/2014/main" id="{A6E6644E-87E2-9943-9925-E25875CDE2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" t="7925" r="349" b="38131"/>
          <a:stretch/>
        </p:blipFill>
        <p:spPr bwMode="auto">
          <a:xfrm>
            <a:off x="681038" y="1681163"/>
            <a:ext cx="10739437" cy="4690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05D430F-8158-2148-B2AC-81FCD86FF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Soil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28667C-D7E2-0A49-BB9E-8652DED85583}"/>
              </a:ext>
            </a:extLst>
          </p:cNvPr>
          <p:cNvSpPr/>
          <p:nvPr/>
        </p:nvSpPr>
        <p:spPr>
          <a:xfrm>
            <a:off x="814389" y="2315076"/>
            <a:ext cx="5153027" cy="3989567"/>
          </a:xfrm>
          <a:custGeom>
            <a:avLst/>
            <a:gdLst>
              <a:gd name="connsiteX0" fmla="*/ 0 w 5153027"/>
              <a:gd name="connsiteY0" fmla="*/ 0 h 3989567"/>
              <a:gd name="connsiteX1" fmla="*/ 5153027 w 5153027"/>
              <a:gd name="connsiteY1" fmla="*/ 0 h 3989567"/>
              <a:gd name="connsiteX2" fmla="*/ 5153027 w 5153027"/>
              <a:gd name="connsiteY2" fmla="*/ 3989567 h 3989567"/>
              <a:gd name="connsiteX3" fmla="*/ 0 w 5153027"/>
              <a:gd name="connsiteY3" fmla="*/ 3989567 h 3989567"/>
              <a:gd name="connsiteX4" fmla="*/ 0 w 5153027"/>
              <a:gd name="connsiteY4" fmla="*/ 0 h 3989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3027" h="3989567" fill="none" extrusionOk="0">
                <a:moveTo>
                  <a:pt x="0" y="0"/>
                </a:moveTo>
                <a:cubicBezTo>
                  <a:pt x="2367072" y="-14931"/>
                  <a:pt x="3004151" y="31643"/>
                  <a:pt x="5153027" y="0"/>
                </a:cubicBezTo>
                <a:cubicBezTo>
                  <a:pt x="5259239" y="806781"/>
                  <a:pt x="5043102" y="3314386"/>
                  <a:pt x="5153027" y="3989567"/>
                </a:cubicBezTo>
                <a:cubicBezTo>
                  <a:pt x="3710432" y="3927513"/>
                  <a:pt x="625235" y="3935864"/>
                  <a:pt x="0" y="3989567"/>
                </a:cubicBezTo>
                <a:cubicBezTo>
                  <a:pt x="-26706" y="2532320"/>
                  <a:pt x="-6715" y="1152410"/>
                  <a:pt x="0" y="0"/>
                </a:cubicBezTo>
                <a:close/>
              </a:path>
              <a:path w="5153027" h="3989567" stroke="0" extrusionOk="0">
                <a:moveTo>
                  <a:pt x="0" y="0"/>
                </a:moveTo>
                <a:cubicBezTo>
                  <a:pt x="771473" y="-5264"/>
                  <a:pt x="3459060" y="84467"/>
                  <a:pt x="5153027" y="0"/>
                </a:cubicBezTo>
                <a:cubicBezTo>
                  <a:pt x="5024854" y="1207632"/>
                  <a:pt x="5282177" y="2714351"/>
                  <a:pt x="5153027" y="3989567"/>
                </a:cubicBezTo>
                <a:cubicBezTo>
                  <a:pt x="3002044" y="4095887"/>
                  <a:pt x="1132329" y="3981918"/>
                  <a:pt x="0" y="3989567"/>
                </a:cubicBezTo>
                <a:cubicBezTo>
                  <a:pt x="160128" y="2148027"/>
                  <a:pt x="25049" y="477582"/>
                  <a:pt x="0" y="0"/>
                </a:cubicBezTo>
                <a:close/>
              </a:path>
            </a:pathLst>
          </a:custGeom>
          <a:solidFill>
            <a:schemeClr val="accent2">
              <a:alpha val="27059"/>
            </a:schemeClr>
          </a:solidFill>
          <a:ln w="7620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Minerals 45%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5AA293-1DEF-C64F-9333-0C49145F319A}"/>
              </a:ext>
            </a:extLst>
          </p:cNvPr>
          <p:cNvSpPr/>
          <p:nvPr/>
        </p:nvSpPr>
        <p:spPr>
          <a:xfrm>
            <a:off x="6117433" y="1751916"/>
            <a:ext cx="5153025" cy="2153757"/>
          </a:xfrm>
          <a:custGeom>
            <a:avLst/>
            <a:gdLst>
              <a:gd name="connsiteX0" fmla="*/ 0 w 5153025"/>
              <a:gd name="connsiteY0" fmla="*/ 0 h 2153757"/>
              <a:gd name="connsiteX1" fmla="*/ 5153025 w 5153025"/>
              <a:gd name="connsiteY1" fmla="*/ 0 h 2153757"/>
              <a:gd name="connsiteX2" fmla="*/ 5153025 w 5153025"/>
              <a:gd name="connsiteY2" fmla="*/ 2153757 h 2153757"/>
              <a:gd name="connsiteX3" fmla="*/ 0 w 5153025"/>
              <a:gd name="connsiteY3" fmla="*/ 2153757 h 2153757"/>
              <a:gd name="connsiteX4" fmla="*/ 0 w 5153025"/>
              <a:gd name="connsiteY4" fmla="*/ 0 h 215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3025" h="2153757" fill="none" extrusionOk="0">
                <a:moveTo>
                  <a:pt x="0" y="0"/>
                </a:moveTo>
                <a:cubicBezTo>
                  <a:pt x="2368728" y="-14931"/>
                  <a:pt x="3004976" y="31643"/>
                  <a:pt x="5153025" y="0"/>
                </a:cubicBezTo>
                <a:cubicBezTo>
                  <a:pt x="5259237" y="1046414"/>
                  <a:pt x="5043100" y="1604393"/>
                  <a:pt x="5153025" y="2153757"/>
                </a:cubicBezTo>
                <a:cubicBezTo>
                  <a:pt x="3710267" y="2091703"/>
                  <a:pt x="624394" y="2100054"/>
                  <a:pt x="0" y="2153757"/>
                </a:cubicBezTo>
                <a:cubicBezTo>
                  <a:pt x="-26706" y="1545000"/>
                  <a:pt x="-6715" y="331032"/>
                  <a:pt x="0" y="0"/>
                </a:cubicBezTo>
                <a:close/>
              </a:path>
              <a:path w="5153025" h="2153757" stroke="0" extrusionOk="0">
                <a:moveTo>
                  <a:pt x="0" y="0"/>
                </a:moveTo>
                <a:cubicBezTo>
                  <a:pt x="771708" y="-5264"/>
                  <a:pt x="3459815" y="84467"/>
                  <a:pt x="5153025" y="0"/>
                </a:cubicBezTo>
                <a:cubicBezTo>
                  <a:pt x="5024852" y="846707"/>
                  <a:pt x="5282175" y="1518778"/>
                  <a:pt x="5153025" y="2153757"/>
                </a:cubicBezTo>
                <a:cubicBezTo>
                  <a:pt x="3002039" y="2260077"/>
                  <a:pt x="1131799" y="2146108"/>
                  <a:pt x="0" y="2153757"/>
                </a:cubicBezTo>
                <a:cubicBezTo>
                  <a:pt x="160128" y="1289154"/>
                  <a:pt x="25049" y="612711"/>
                  <a:pt x="0" y="0"/>
                </a:cubicBezTo>
                <a:close/>
              </a:path>
            </a:pathLst>
          </a:custGeom>
          <a:solidFill>
            <a:schemeClr val="bg1">
              <a:lumMod val="95000"/>
              <a:alpha val="34000"/>
            </a:schemeClr>
          </a:solidFill>
          <a:ln w="76200"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Air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25%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A59490-4F87-4F40-896C-8A5B5C9CEDC8}"/>
              </a:ext>
            </a:extLst>
          </p:cNvPr>
          <p:cNvSpPr txBox="1"/>
          <p:nvPr/>
        </p:nvSpPr>
        <p:spPr>
          <a:xfrm>
            <a:off x="9644063" y="6308209"/>
            <a:ext cx="1291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By Volume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4F5C09-7841-7C46-8D66-F567D08CEEC1}"/>
              </a:ext>
            </a:extLst>
          </p:cNvPr>
          <p:cNvSpPr/>
          <p:nvPr/>
        </p:nvSpPr>
        <p:spPr>
          <a:xfrm>
            <a:off x="771525" y="1757861"/>
            <a:ext cx="5195891" cy="422481"/>
          </a:xfrm>
          <a:custGeom>
            <a:avLst/>
            <a:gdLst>
              <a:gd name="connsiteX0" fmla="*/ 0 w 5195891"/>
              <a:gd name="connsiteY0" fmla="*/ 0 h 422481"/>
              <a:gd name="connsiteX1" fmla="*/ 5195891 w 5195891"/>
              <a:gd name="connsiteY1" fmla="*/ 0 h 422481"/>
              <a:gd name="connsiteX2" fmla="*/ 5195891 w 5195891"/>
              <a:gd name="connsiteY2" fmla="*/ 422481 h 422481"/>
              <a:gd name="connsiteX3" fmla="*/ 0 w 5195891"/>
              <a:gd name="connsiteY3" fmla="*/ 422481 h 422481"/>
              <a:gd name="connsiteX4" fmla="*/ 0 w 5195891"/>
              <a:gd name="connsiteY4" fmla="*/ 0 h 422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95891" h="422481" fill="none" extrusionOk="0">
                <a:moveTo>
                  <a:pt x="0" y="0"/>
                </a:moveTo>
                <a:cubicBezTo>
                  <a:pt x="2229188" y="-14931"/>
                  <a:pt x="4036540" y="31643"/>
                  <a:pt x="5195891" y="0"/>
                </a:cubicBezTo>
                <a:cubicBezTo>
                  <a:pt x="5182163" y="126513"/>
                  <a:pt x="5160653" y="376274"/>
                  <a:pt x="5195891" y="422481"/>
                </a:cubicBezTo>
                <a:cubicBezTo>
                  <a:pt x="3089997" y="360427"/>
                  <a:pt x="2022687" y="368778"/>
                  <a:pt x="0" y="422481"/>
                </a:cubicBezTo>
                <a:cubicBezTo>
                  <a:pt x="12847" y="213412"/>
                  <a:pt x="15182" y="72811"/>
                  <a:pt x="0" y="0"/>
                </a:cubicBezTo>
                <a:close/>
              </a:path>
              <a:path w="5195891" h="422481" stroke="0" extrusionOk="0">
                <a:moveTo>
                  <a:pt x="0" y="0"/>
                </a:moveTo>
                <a:cubicBezTo>
                  <a:pt x="1987171" y="-5264"/>
                  <a:pt x="3921905" y="84467"/>
                  <a:pt x="5195891" y="0"/>
                </a:cubicBezTo>
                <a:cubicBezTo>
                  <a:pt x="5186737" y="48859"/>
                  <a:pt x="5212120" y="272028"/>
                  <a:pt x="5195891" y="422481"/>
                </a:cubicBezTo>
                <a:cubicBezTo>
                  <a:pt x="3126350" y="528801"/>
                  <a:pt x="2112361" y="414832"/>
                  <a:pt x="0" y="422481"/>
                </a:cubicBezTo>
                <a:cubicBezTo>
                  <a:pt x="816" y="216881"/>
                  <a:pt x="8232" y="46077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78000"/>
            </a:schemeClr>
          </a:solidFill>
          <a:ln w="76200">
            <a:solidFill>
              <a:schemeClr val="accent6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Organic Material 5%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065578-CF8D-6CD5-68DA-CDA51931B96E}"/>
              </a:ext>
            </a:extLst>
          </p:cNvPr>
          <p:cNvSpPr/>
          <p:nvPr/>
        </p:nvSpPr>
        <p:spPr>
          <a:xfrm>
            <a:off x="6117433" y="4026489"/>
            <a:ext cx="5238755" cy="2281933"/>
          </a:xfrm>
          <a:custGeom>
            <a:avLst/>
            <a:gdLst>
              <a:gd name="connsiteX0" fmla="*/ 0 w 5238755"/>
              <a:gd name="connsiteY0" fmla="*/ 0 h 2281933"/>
              <a:gd name="connsiteX1" fmla="*/ 5238755 w 5238755"/>
              <a:gd name="connsiteY1" fmla="*/ 0 h 2281933"/>
              <a:gd name="connsiteX2" fmla="*/ 5238755 w 5238755"/>
              <a:gd name="connsiteY2" fmla="*/ 2281933 h 2281933"/>
              <a:gd name="connsiteX3" fmla="*/ 0 w 5238755"/>
              <a:gd name="connsiteY3" fmla="*/ 2281933 h 2281933"/>
              <a:gd name="connsiteX4" fmla="*/ 0 w 5238755"/>
              <a:gd name="connsiteY4" fmla="*/ 0 h 2281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38755" h="2281933" fill="none" extrusionOk="0">
                <a:moveTo>
                  <a:pt x="0" y="0"/>
                </a:moveTo>
                <a:cubicBezTo>
                  <a:pt x="578752" y="-14931"/>
                  <a:pt x="3282048" y="31643"/>
                  <a:pt x="5238755" y="0"/>
                </a:cubicBezTo>
                <a:cubicBezTo>
                  <a:pt x="5344967" y="1013120"/>
                  <a:pt x="5128830" y="1202541"/>
                  <a:pt x="5238755" y="2281933"/>
                </a:cubicBezTo>
                <a:cubicBezTo>
                  <a:pt x="4496483" y="2219879"/>
                  <a:pt x="1050308" y="2228230"/>
                  <a:pt x="0" y="2281933"/>
                </a:cubicBezTo>
                <a:cubicBezTo>
                  <a:pt x="-26706" y="2023757"/>
                  <a:pt x="-6715" y="250270"/>
                  <a:pt x="0" y="0"/>
                </a:cubicBezTo>
                <a:close/>
              </a:path>
              <a:path w="5238755" h="2281933" stroke="0" extrusionOk="0">
                <a:moveTo>
                  <a:pt x="0" y="0"/>
                </a:moveTo>
                <a:cubicBezTo>
                  <a:pt x="1210240" y="-5264"/>
                  <a:pt x="4659080" y="84467"/>
                  <a:pt x="5238755" y="0"/>
                </a:cubicBezTo>
                <a:cubicBezTo>
                  <a:pt x="5110582" y="961963"/>
                  <a:pt x="5367905" y="1755630"/>
                  <a:pt x="5238755" y="2281933"/>
                </a:cubicBezTo>
                <a:cubicBezTo>
                  <a:pt x="3250656" y="2388253"/>
                  <a:pt x="825435" y="2274284"/>
                  <a:pt x="0" y="2281933"/>
                </a:cubicBezTo>
                <a:cubicBezTo>
                  <a:pt x="160128" y="1782082"/>
                  <a:pt x="25049" y="429785"/>
                  <a:pt x="0" y="0"/>
                </a:cubicBezTo>
                <a:close/>
              </a:path>
            </a:pathLst>
          </a:custGeom>
          <a:solidFill>
            <a:srgbClr val="0F9ED5">
              <a:alpha val="10980"/>
            </a:srgbClr>
          </a:solidFill>
          <a:ln w="57150">
            <a:solidFill>
              <a:schemeClr val="accent4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Water</a:t>
            </a:r>
          </a:p>
          <a:p>
            <a:pPr algn="ctr"/>
            <a:r>
              <a:rPr lang="en-US" sz="4000" b="1" dirty="0"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25%</a:t>
            </a:r>
          </a:p>
        </p:txBody>
      </p:sp>
    </p:spTree>
    <p:extLst>
      <p:ext uri="{BB962C8B-B14F-4D97-AF65-F5344CB8AC3E}">
        <p14:creationId xmlns:p14="http://schemas.microsoft.com/office/powerpoint/2010/main" val="16238108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5D430F-8158-2148-B2AC-81FCD86FF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Minerals in the Soil </a:t>
            </a:r>
          </a:p>
        </p:txBody>
      </p:sp>
      <p:pic>
        <p:nvPicPr>
          <p:cNvPr id="14" name="Picture 2" descr="Soil Composition | National Geographic Society">
            <a:extLst>
              <a:ext uri="{FF2B5EF4-FFF2-40B4-BE49-F238E27FC236}">
                <a16:creationId xmlns:a16="http://schemas.microsoft.com/office/drawing/2014/main" id="{7C03B56C-E160-5C40-94D3-60559A236B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" t="7925" r="49581" b="38131"/>
          <a:stretch/>
        </p:blipFill>
        <p:spPr bwMode="auto">
          <a:xfrm>
            <a:off x="681039" y="1681163"/>
            <a:ext cx="5414962" cy="4690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468AC3F-637B-DE4F-90BD-F78B57BA8609}"/>
              </a:ext>
            </a:extLst>
          </p:cNvPr>
          <p:cNvSpPr/>
          <p:nvPr/>
        </p:nvSpPr>
        <p:spPr>
          <a:xfrm>
            <a:off x="771525" y="1757861"/>
            <a:ext cx="5195891" cy="422481"/>
          </a:xfrm>
          <a:custGeom>
            <a:avLst/>
            <a:gdLst>
              <a:gd name="connsiteX0" fmla="*/ 0 w 5195891"/>
              <a:gd name="connsiteY0" fmla="*/ 0 h 422481"/>
              <a:gd name="connsiteX1" fmla="*/ 5195891 w 5195891"/>
              <a:gd name="connsiteY1" fmla="*/ 0 h 422481"/>
              <a:gd name="connsiteX2" fmla="*/ 5195891 w 5195891"/>
              <a:gd name="connsiteY2" fmla="*/ 422481 h 422481"/>
              <a:gd name="connsiteX3" fmla="*/ 0 w 5195891"/>
              <a:gd name="connsiteY3" fmla="*/ 422481 h 422481"/>
              <a:gd name="connsiteX4" fmla="*/ 0 w 5195891"/>
              <a:gd name="connsiteY4" fmla="*/ 0 h 422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95891" h="422481" fill="none" extrusionOk="0">
                <a:moveTo>
                  <a:pt x="0" y="0"/>
                </a:moveTo>
                <a:cubicBezTo>
                  <a:pt x="2229188" y="-14931"/>
                  <a:pt x="4036540" y="31643"/>
                  <a:pt x="5195891" y="0"/>
                </a:cubicBezTo>
                <a:cubicBezTo>
                  <a:pt x="5182163" y="126513"/>
                  <a:pt x="5160653" y="376274"/>
                  <a:pt x="5195891" y="422481"/>
                </a:cubicBezTo>
                <a:cubicBezTo>
                  <a:pt x="3089997" y="360427"/>
                  <a:pt x="2022687" y="368778"/>
                  <a:pt x="0" y="422481"/>
                </a:cubicBezTo>
                <a:cubicBezTo>
                  <a:pt x="12847" y="213412"/>
                  <a:pt x="15182" y="72811"/>
                  <a:pt x="0" y="0"/>
                </a:cubicBezTo>
                <a:close/>
              </a:path>
              <a:path w="5195891" h="422481" stroke="0" extrusionOk="0">
                <a:moveTo>
                  <a:pt x="0" y="0"/>
                </a:moveTo>
                <a:cubicBezTo>
                  <a:pt x="1987171" y="-5264"/>
                  <a:pt x="3921905" y="84467"/>
                  <a:pt x="5195891" y="0"/>
                </a:cubicBezTo>
                <a:cubicBezTo>
                  <a:pt x="5186737" y="48859"/>
                  <a:pt x="5212120" y="272028"/>
                  <a:pt x="5195891" y="422481"/>
                </a:cubicBezTo>
                <a:cubicBezTo>
                  <a:pt x="3126350" y="528801"/>
                  <a:pt x="2112361" y="414832"/>
                  <a:pt x="0" y="422481"/>
                </a:cubicBezTo>
                <a:cubicBezTo>
                  <a:pt x="816" y="216881"/>
                  <a:pt x="8232" y="46077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78000"/>
            </a:schemeClr>
          </a:solidFill>
          <a:ln w="76200">
            <a:solidFill>
              <a:schemeClr val="accent6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Organic Material 5%</a:t>
            </a:r>
          </a:p>
        </p:txBody>
      </p:sp>
      <p:pic>
        <p:nvPicPr>
          <p:cNvPr id="2056" name="Picture 8" descr="Stainless Steel Mesh Sieve Set: Science Lab Sieves: Amazon.com: Industrial  &amp; Scientific">
            <a:extLst>
              <a:ext uri="{FF2B5EF4-FFF2-40B4-BE49-F238E27FC236}">
                <a16:creationId xmlns:a16="http://schemas.microsoft.com/office/drawing/2014/main" id="{3A44D25B-4BD5-8247-A9E8-B63A086907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93" r="16436"/>
          <a:stretch/>
        </p:blipFill>
        <p:spPr bwMode="auto">
          <a:xfrm>
            <a:off x="7377643" y="1690688"/>
            <a:ext cx="2888575" cy="4345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7132C29-D463-E54F-7618-AF8CEDCAD6C1}"/>
              </a:ext>
            </a:extLst>
          </p:cNvPr>
          <p:cNvSpPr/>
          <p:nvPr/>
        </p:nvSpPr>
        <p:spPr>
          <a:xfrm>
            <a:off x="814389" y="2315076"/>
            <a:ext cx="5153027" cy="3989567"/>
          </a:xfrm>
          <a:custGeom>
            <a:avLst/>
            <a:gdLst>
              <a:gd name="connsiteX0" fmla="*/ 0 w 5153027"/>
              <a:gd name="connsiteY0" fmla="*/ 0 h 3989567"/>
              <a:gd name="connsiteX1" fmla="*/ 5153027 w 5153027"/>
              <a:gd name="connsiteY1" fmla="*/ 0 h 3989567"/>
              <a:gd name="connsiteX2" fmla="*/ 5153027 w 5153027"/>
              <a:gd name="connsiteY2" fmla="*/ 3989567 h 3989567"/>
              <a:gd name="connsiteX3" fmla="*/ 0 w 5153027"/>
              <a:gd name="connsiteY3" fmla="*/ 3989567 h 3989567"/>
              <a:gd name="connsiteX4" fmla="*/ 0 w 5153027"/>
              <a:gd name="connsiteY4" fmla="*/ 0 h 3989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3027" h="3989567" fill="none" extrusionOk="0">
                <a:moveTo>
                  <a:pt x="0" y="0"/>
                </a:moveTo>
                <a:cubicBezTo>
                  <a:pt x="2367072" y="-14931"/>
                  <a:pt x="3004151" y="31643"/>
                  <a:pt x="5153027" y="0"/>
                </a:cubicBezTo>
                <a:cubicBezTo>
                  <a:pt x="5259239" y="806781"/>
                  <a:pt x="5043102" y="3314386"/>
                  <a:pt x="5153027" y="3989567"/>
                </a:cubicBezTo>
                <a:cubicBezTo>
                  <a:pt x="3710432" y="3927513"/>
                  <a:pt x="625235" y="3935864"/>
                  <a:pt x="0" y="3989567"/>
                </a:cubicBezTo>
                <a:cubicBezTo>
                  <a:pt x="-26706" y="2532320"/>
                  <a:pt x="-6715" y="1152410"/>
                  <a:pt x="0" y="0"/>
                </a:cubicBezTo>
                <a:close/>
              </a:path>
              <a:path w="5153027" h="3989567" stroke="0" extrusionOk="0">
                <a:moveTo>
                  <a:pt x="0" y="0"/>
                </a:moveTo>
                <a:cubicBezTo>
                  <a:pt x="771473" y="-5264"/>
                  <a:pt x="3459060" y="84467"/>
                  <a:pt x="5153027" y="0"/>
                </a:cubicBezTo>
                <a:cubicBezTo>
                  <a:pt x="5024854" y="1207632"/>
                  <a:pt x="5282177" y="2714351"/>
                  <a:pt x="5153027" y="3989567"/>
                </a:cubicBezTo>
                <a:cubicBezTo>
                  <a:pt x="3002044" y="4095887"/>
                  <a:pt x="1132329" y="3981918"/>
                  <a:pt x="0" y="3989567"/>
                </a:cubicBezTo>
                <a:cubicBezTo>
                  <a:pt x="160128" y="2148027"/>
                  <a:pt x="25049" y="477582"/>
                  <a:pt x="0" y="0"/>
                </a:cubicBezTo>
                <a:close/>
              </a:path>
            </a:pathLst>
          </a:custGeom>
          <a:solidFill>
            <a:schemeClr val="accent2">
              <a:alpha val="27059"/>
            </a:schemeClr>
          </a:solidFill>
          <a:ln w="7620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Minerals 45%</a:t>
            </a:r>
          </a:p>
        </p:txBody>
      </p:sp>
    </p:spTree>
    <p:extLst>
      <p:ext uri="{BB962C8B-B14F-4D97-AF65-F5344CB8AC3E}">
        <p14:creationId xmlns:p14="http://schemas.microsoft.com/office/powerpoint/2010/main" val="132115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5D430F-8158-2148-B2AC-81FCD86FF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Minerals in the Soil </a:t>
            </a:r>
          </a:p>
        </p:txBody>
      </p:sp>
      <p:pic>
        <p:nvPicPr>
          <p:cNvPr id="2054" name="Picture 6" descr="Understanding the Role of Aggregates in Concrete - Bay-Lynx Manufacturing  Inc.">
            <a:extLst>
              <a:ext uri="{FF2B5EF4-FFF2-40B4-BE49-F238E27FC236}">
                <a16:creationId xmlns:a16="http://schemas.microsoft.com/office/drawing/2014/main" id="{ABF68190-20DC-614D-AAE8-49BB781224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8" t="5675" r="53651" b="1944"/>
          <a:stretch/>
        </p:blipFill>
        <p:spPr bwMode="auto">
          <a:xfrm>
            <a:off x="7645736" y="76181"/>
            <a:ext cx="2947985" cy="662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Soil Composition | National Geographic Society">
            <a:extLst>
              <a:ext uri="{FF2B5EF4-FFF2-40B4-BE49-F238E27FC236}">
                <a16:creationId xmlns:a16="http://schemas.microsoft.com/office/drawing/2014/main" id="{7C03B56C-E160-5C40-94D3-60559A236B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" t="7925" r="49581" b="38131"/>
          <a:stretch/>
        </p:blipFill>
        <p:spPr bwMode="auto">
          <a:xfrm>
            <a:off x="681039" y="1681163"/>
            <a:ext cx="5414962" cy="4690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468AC3F-637B-DE4F-90BD-F78B57BA8609}"/>
              </a:ext>
            </a:extLst>
          </p:cNvPr>
          <p:cNvSpPr/>
          <p:nvPr/>
        </p:nvSpPr>
        <p:spPr>
          <a:xfrm>
            <a:off x="771525" y="1757861"/>
            <a:ext cx="5195891" cy="422481"/>
          </a:xfrm>
          <a:custGeom>
            <a:avLst/>
            <a:gdLst>
              <a:gd name="connsiteX0" fmla="*/ 0 w 5195891"/>
              <a:gd name="connsiteY0" fmla="*/ 0 h 422481"/>
              <a:gd name="connsiteX1" fmla="*/ 5195891 w 5195891"/>
              <a:gd name="connsiteY1" fmla="*/ 0 h 422481"/>
              <a:gd name="connsiteX2" fmla="*/ 5195891 w 5195891"/>
              <a:gd name="connsiteY2" fmla="*/ 422481 h 422481"/>
              <a:gd name="connsiteX3" fmla="*/ 0 w 5195891"/>
              <a:gd name="connsiteY3" fmla="*/ 422481 h 422481"/>
              <a:gd name="connsiteX4" fmla="*/ 0 w 5195891"/>
              <a:gd name="connsiteY4" fmla="*/ 0 h 422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95891" h="422481" fill="none" extrusionOk="0">
                <a:moveTo>
                  <a:pt x="0" y="0"/>
                </a:moveTo>
                <a:cubicBezTo>
                  <a:pt x="2229188" y="-14931"/>
                  <a:pt x="4036540" y="31643"/>
                  <a:pt x="5195891" y="0"/>
                </a:cubicBezTo>
                <a:cubicBezTo>
                  <a:pt x="5182163" y="126513"/>
                  <a:pt x="5160653" y="376274"/>
                  <a:pt x="5195891" y="422481"/>
                </a:cubicBezTo>
                <a:cubicBezTo>
                  <a:pt x="3089997" y="360427"/>
                  <a:pt x="2022687" y="368778"/>
                  <a:pt x="0" y="422481"/>
                </a:cubicBezTo>
                <a:cubicBezTo>
                  <a:pt x="12847" y="213412"/>
                  <a:pt x="15182" y="72811"/>
                  <a:pt x="0" y="0"/>
                </a:cubicBezTo>
                <a:close/>
              </a:path>
              <a:path w="5195891" h="422481" stroke="0" extrusionOk="0">
                <a:moveTo>
                  <a:pt x="0" y="0"/>
                </a:moveTo>
                <a:cubicBezTo>
                  <a:pt x="1987171" y="-5264"/>
                  <a:pt x="3921905" y="84467"/>
                  <a:pt x="5195891" y="0"/>
                </a:cubicBezTo>
                <a:cubicBezTo>
                  <a:pt x="5186737" y="48859"/>
                  <a:pt x="5212120" y="272028"/>
                  <a:pt x="5195891" y="422481"/>
                </a:cubicBezTo>
                <a:cubicBezTo>
                  <a:pt x="3126350" y="528801"/>
                  <a:pt x="2112361" y="414832"/>
                  <a:pt x="0" y="422481"/>
                </a:cubicBezTo>
                <a:cubicBezTo>
                  <a:pt x="816" y="216881"/>
                  <a:pt x="8232" y="46077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78000"/>
            </a:schemeClr>
          </a:solidFill>
          <a:ln w="76200">
            <a:solidFill>
              <a:schemeClr val="accent6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Organic Material 5%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DBF445-F7D5-9F4B-A6DE-F4B5D9F84B22}"/>
              </a:ext>
            </a:extLst>
          </p:cNvPr>
          <p:cNvSpPr txBox="1"/>
          <p:nvPr/>
        </p:nvSpPr>
        <p:spPr>
          <a:xfrm>
            <a:off x="10593722" y="3001966"/>
            <a:ext cx="9172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</a:rPr>
              <a:t>Sand</a:t>
            </a:r>
          </a:p>
          <a:p>
            <a:r>
              <a:rPr lang="en-US" sz="2800" b="1" dirty="0">
                <a:solidFill>
                  <a:schemeClr val="accent4"/>
                </a:solidFill>
              </a:rPr>
              <a:t>40%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C8AC6A-9192-F94B-9EFC-C5A9CDF8F7CF}"/>
              </a:ext>
            </a:extLst>
          </p:cNvPr>
          <p:cNvSpPr txBox="1"/>
          <p:nvPr/>
        </p:nvSpPr>
        <p:spPr>
          <a:xfrm>
            <a:off x="10593722" y="4188580"/>
            <a:ext cx="8114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</a:rPr>
              <a:t>Silt</a:t>
            </a:r>
          </a:p>
          <a:p>
            <a:r>
              <a:rPr lang="en-US" sz="2800" b="1" dirty="0">
                <a:solidFill>
                  <a:schemeClr val="accent4"/>
                </a:solidFill>
              </a:rPr>
              <a:t>40%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5646080-9DF0-704A-843B-219B5FD859C3}"/>
              </a:ext>
            </a:extLst>
          </p:cNvPr>
          <p:cNvSpPr txBox="1"/>
          <p:nvPr/>
        </p:nvSpPr>
        <p:spPr>
          <a:xfrm>
            <a:off x="10593722" y="5350536"/>
            <a:ext cx="8114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Clay</a:t>
            </a:r>
          </a:p>
          <a:p>
            <a:r>
              <a:rPr lang="en-US" sz="2800" b="1" dirty="0">
                <a:solidFill>
                  <a:schemeClr val="accent2"/>
                </a:solidFill>
              </a:rPr>
              <a:t>10%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15A2D0-0D81-80D3-765C-7A5D6603F6BE}"/>
              </a:ext>
            </a:extLst>
          </p:cNvPr>
          <p:cNvSpPr/>
          <p:nvPr/>
        </p:nvSpPr>
        <p:spPr>
          <a:xfrm>
            <a:off x="814389" y="2315076"/>
            <a:ext cx="5153027" cy="3989567"/>
          </a:xfrm>
          <a:custGeom>
            <a:avLst/>
            <a:gdLst>
              <a:gd name="connsiteX0" fmla="*/ 0 w 5153027"/>
              <a:gd name="connsiteY0" fmla="*/ 0 h 3989567"/>
              <a:gd name="connsiteX1" fmla="*/ 5153027 w 5153027"/>
              <a:gd name="connsiteY1" fmla="*/ 0 h 3989567"/>
              <a:gd name="connsiteX2" fmla="*/ 5153027 w 5153027"/>
              <a:gd name="connsiteY2" fmla="*/ 3989567 h 3989567"/>
              <a:gd name="connsiteX3" fmla="*/ 0 w 5153027"/>
              <a:gd name="connsiteY3" fmla="*/ 3989567 h 3989567"/>
              <a:gd name="connsiteX4" fmla="*/ 0 w 5153027"/>
              <a:gd name="connsiteY4" fmla="*/ 0 h 3989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3027" h="3989567" fill="none" extrusionOk="0">
                <a:moveTo>
                  <a:pt x="0" y="0"/>
                </a:moveTo>
                <a:cubicBezTo>
                  <a:pt x="2367072" y="-14931"/>
                  <a:pt x="3004151" y="31643"/>
                  <a:pt x="5153027" y="0"/>
                </a:cubicBezTo>
                <a:cubicBezTo>
                  <a:pt x="5259239" y="806781"/>
                  <a:pt x="5043102" y="3314386"/>
                  <a:pt x="5153027" y="3989567"/>
                </a:cubicBezTo>
                <a:cubicBezTo>
                  <a:pt x="3710432" y="3927513"/>
                  <a:pt x="625235" y="3935864"/>
                  <a:pt x="0" y="3989567"/>
                </a:cubicBezTo>
                <a:cubicBezTo>
                  <a:pt x="-26706" y="2532320"/>
                  <a:pt x="-6715" y="1152410"/>
                  <a:pt x="0" y="0"/>
                </a:cubicBezTo>
                <a:close/>
              </a:path>
              <a:path w="5153027" h="3989567" stroke="0" extrusionOk="0">
                <a:moveTo>
                  <a:pt x="0" y="0"/>
                </a:moveTo>
                <a:cubicBezTo>
                  <a:pt x="771473" y="-5264"/>
                  <a:pt x="3459060" y="84467"/>
                  <a:pt x="5153027" y="0"/>
                </a:cubicBezTo>
                <a:cubicBezTo>
                  <a:pt x="5024854" y="1207632"/>
                  <a:pt x="5282177" y="2714351"/>
                  <a:pt x="5153027" y="3989567"/>
                </a:cubicBezTo>
                <a:cubicBezTo>
                  <a:pt x="3002044" y="4095887"/>
                  <a:pt x="1132329" y="3981918"/>
                  <a:pt x="0" y="3989567"/>
                </a:cubicBezTo>
                <a:cubicBezTo>
                  <a:pt x="160128" y="2148027"/>
                  <a:pt x="25049" y="477582"/>
                  <a:pt x="0" y="0"/>
                </a:cubicBezTo>
                <a:close/>
              </a:path>
            </a:pathLst>
          </a:custGeom>
          <a:solidFill>
            <a:schemeClr val="accent2">
              <a:alpha val="27059"/>
            </a:schemeClr>
          </a:solidFill>
          <a:ln w="7620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Minerals 45%</a:t>
            </a:r>
          </a:p>
        </p:txBody>
      </p:sp>
    </p:spTree>
    <p:extLst>
      <p:ext uri="{BB962C8B-B14F-4D97-AF65-F5344CB8AC3E}">
        <p14:creationId xmlns:p14="http://schemas.microsoft.com/office/powerpoint/2010/main" val="2889736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5D430F-8158-2148-B2AC-81FCD86FF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Minerals in the Soil </a:t>
            </a:r>
          </a:p>
        </p:txBody>
      </p:sp>
      <p:pic>
        <p:nvPicPr>
          <p:cNvPr id="14" name="Picture 2" descr="Soil Composition | National Geographic Society">
            <a:extLst>
              <a:ext uri="{FF2B5EF4-FFF2-40B4-BE49-F238E27FC236}">
                <a16:creationId xmlns:a16="http://schemas.microsoft.com/office/drawing/2014/main" id="{7C03B56C-E160-5C40-94D3-60559A236B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" t="7925" r="49581" b="38131"/>
          <a:stretch/>
        </p:blipFill>
        <p:spPr bwMode="auto">
          <a:xfrm>
            <a:off x="681039" y="1681163"/>
            <a:ext cx="5414962" cy="4690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468AC3F-637B-DE4F-90BD-F78B57BA8609}"/>
              </a:ext>
            </a:extLst>
          </p:cNvPr>
          <p:cNvSpPr/>
          <p:nvPr/>
        </p:nvSpPr>
        <p:spPr>
          <a:xfrm>
            <a:off x="771525" y="1757861"/>
            <a:ext cx="5195891" cy="422481"/>
          </a:xfrm>
          <a:custGeom>
            <a:avLst/>
            <a:gdLst>
              <a:gd name="connsiteX0" fmla="*/ 0 w 5195891"/>
              <a:gd name="connsiteY0" fmla="*/ 0 h 422481"/>
              <a:gd name="connsiteX1" fmla="*/ 5195891 w 5195891"/>
              <a:gd name="connsiteY1" fmla="*/ 0 h 422481"/>
              <a:gd name="connsiteX2" fmla="*/ 5195891 w 5195891"/>
              <a:gd name="connsiteY2" fmla="*/ 422481 h 422481"/>
              <a:gd name="connsiteX3" fmla="*/ 0 w 5195891"/>
              <a:gd name="connsiteY3" fmla="*/ 422481 h 422481"/>
              <a:gd name="connsiteX4" fmla="*/ 0 w 5195891"/>
              <a:gd name="connsiteY4" fmla="*/ 0 h 422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95891" h="422481" fill="none" extrusionOk="0">
                <a:moveTo>
                  <a:pt x="0" y="0"/>
                </a:moveTo>
                <a:cubicBezTo>
                  <a:pt x="2229188" y="-14931"/>
                  <a:pt x="4036540" y="31643"/>
                  <a:pt x="5195891" y="0"/>
                </a:cubicBezTo>
                <a:cubicBezTo>
                  <a:pt x="5182163" y="126513"/>
                  <a:pt x="5160653" y="376274"/>
                  <a:pt x="5195891" y="422481"/>
                </a:cubicBezTo>
                <a:cubicBezTo>
                  <a:pt x="3089997" y="360427"/>
                  <a:pt x="2022687" y="368778"/>
                  <a:pt x="0" y="422481"/>
                </a:cubicBezTo>
                <a:cubicBezTo>
                  <a:pt x="12847" y="213412"/>
                  <a:pt x="15182" y="72811"/>
                  <a:pt x="0" y="0"/>
                </a:cubicBezTo>
                <a:close/>
              </a:path>
              <a:path w="5195891" h="422481" stroke="0" extrusionOk="0">
                <a:moveTo>
                  <a:pt x="0" y="0"/>
                </a:moveTo>
                <a:cubicBezTo>
                  <a:pt x="1987171" y="-5264"/>
                  <a:pt x="3921905" y="84467"/>
                  <a:pt x="5195891" y="0"/>
                </a:cubicBezTo>
                <a:cubicBezTo>
                  <a:pt x="5186737" y="48859"/>
                  <a:pt x="5212120" y="272028"/>
                  <a:pt x="5195891" y="422481"/>
                </a:cubicBezTo>
                <a:cubicBezTo>
                  <a:pt x="3126350" y="528801"/>
                  <a:pt x="2112361" y="414832"/>
                  <a:pt x="0" y="422481"/>
                </a:cubicBezTo>
                <a:cubicBezTo>
                  <a:pt x="816" y="216881"/>
                  <a:pt x="8232" y="46077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78000"/>
            </a:schemeClr>
          </a:solidFill>
          <a:ln w="76200">
            <a:solidFill>
              <a:schemeClr val="accent6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Organic Material 5%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C0A67CBA-9EA3-F349-BCA6-B36DCCEEF3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91" b="50000"/>
          <a:stretch/>
        </p:blipFill>
        <p:spPr bwMode="auto">
          <a:xfrm>
            <a:off x="6562724" y="1869395"/>
            <a:ext cx="4968499" cy="3780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B1518D-F38D-0D46-8F72-2D7B9D13FA91}"/>
              </a:ext>
            </a:extLst>
          </p:cNvPr>
          <p:cNvSpPr txBox="1"/>
          <p:nvPr/>
        </p:nvSpPr>
        <p:spPr>
          <a:xfrm>
            <a:off x="6562724" y="5846544"/>
            <a:ext cx="4669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 of a Soil Sample </a:t>
            </a:r>
            <a:br>
              <a:rPr lang="en-US" dirty="0"/>
            </a:br>
            <a:r>
              <a:rPr lang="en-US" dirty="0"/>
              <a:t>from </a:t>
            </a:r>
            <a:r>
              <a:rPr lang="en-GB" u="sng" dirty="0">
                <a:hlinkClick r:id="rId4"/>
              </a:rPr>
              <a:t>DOI: 10.1127/0935-1221/2011/0023-2084</a:t>
            </a:r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B76E6CA-30B4-5733-3F79-A0A47BC341AD}"/>
              </a:ext>
            </a:extLst>
          </p:cNvPr>
          <p:cNvSpPr/>
          <p:nvPr/>
        </p:nvSpPr>
        <p:spPr>
          <a:xfrm>
            <a:off x="814389" y="2315076"/>
            <a:ext cx="5153027" cy="3989567"/>
          </a:xfrm>
          <a:custGeom>
            <a:avLst/>
            <a:gdLst>
              <a:gd name="connsiteX0" fmla="*/ 0 w 5153027"/>
              <a:gd name="connsiteY0" fmla="*/ 0 h 3989567"/>
              <a:gd name="connsiteX1" fmla="*/ 5153027 w 5153027"/>
              <a:gd name="connsiteY1" fmla="*/ 0 h 3989567"/>
              <a:gd name="connsiteX2" fmla="*/ 5153027 w 5153027"/>
              <a:gd name="connsiteY2" fmla="*/ 3989567 h 3989567"/>
              <a:gd name="connsiteX3" fmla="*/ 0 w 5153027"/>
              <a:gd name="connsiteY3" fmla="*/ 3989567 h 3989567"/>
              <a:gd name="connsiteX4" fmla="*/ 0 w 5153027"/>
              <a:gd name="connsiteY4" fmla="*/ 0 h 3989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3027" h="3989567" fill="none" extrusionOk="0">
                <a:moveTo>
                  <a:pt x="0" y="0"/>
                </a:moveTo>
                <a:cubicBezTo>
                  <a:pt x="2367072" y="-14931"/>
                  <a:pt x="3004151" y="31643"/>
                  <a:pt x="5153027" y="0"/>
                </a:cubicBezTo>
                <a:cubicBezTo>
                  <a:pt x="5259239" y="806781"/>
                  <a:pt x="5043102" y="3314386"/>
                  <a:pt x="5153027" y="3989567"/>
                </a:cubicBezTo>
                <a:cubicBezTo>
                  <a:pt x="3710432" y="3927513"/>
                  <a:pt x="625235" y="3935864"/>
                  <a:pt x="0" y="3989567"/>
                </a:cubicBezTo>
                <a:cubicBezTo>
                  <a:pt x="-26706" y="2532320"/>
                  <a:pt x="-6715" y="1152410"/>
                  <a:pt x="0" y="0"/>
                </a:cubicBezTo>
                <a:close/>
              </a:path>
              <a:path w="5153027" h="3989567" stroke="0" extrusionOk="0">
                <a:moveTo>
                  <a:pt x="0" y="0"/>
                </a:moveTo>
                <a:cubicBezTo>
                  <a:pt x="771473" y="-5264"/>
                  <a:pt x="3459060" y="84467"/>
                  <a:pt x="5153027" y="0"/>
                </a:cubicBezTo>
                <a:cubicBezTo>
                  <a:pt x="5024854" y="1207632"/>
                  <a:pt x="5282177" y="2714351"/>
                  <a:pt x="5153027" y="3989567"/>
                </a:cubicBezTo>
                <a:cubicBezTo>
                  <a:pt x="3002044" y="4095887"/>
                  <a:pt x="1132329" y="3981918"/>
                  <a:pt x="0" y="3989567"/>
                </a:cubicBezTo>
                <a:cubicBezTo>
                  <a:pt x="160128" y="2148027"/>
                  <a:pt x="25049" y="477582"/>
                  <a:pt x="0" y="0"/>
                </a:cubicBezTo>
                <a:close/>
              </a:path>
            </a:pathLst>
          </a:custGeom>
          <a:solidFill>
            <a:schemeClr val="accent2">
              <a:alpha val="27059"/>
            </a:schemeClr>
          </a:solidFill>
          <a:ln w="7620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Minerals 45%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80307AC-89A0-DFCF-092B-6A232D2A7F58}"/>
                  </a:ext>
                </a:extLst>
              </p14:cNvPr>
              <p14:cNvContentPartPr/>
              <p14:nvPr/>
            </p14:nvContentPartPr>
            <p14:xfrm>
              <a:off x="9811920" y="3049360"/>
              <a:ext cx="871920" cy="3823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80307AC-89A0-DFCF-092B-6A232D2A7F5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39920" y="2905360"/>
                <a:ext cx="1015560" cy="66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91098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Adsorption isotherms.">
            <a:extLst>
              <a:ext uri="{FF2B5EF4-FFF2-40B4-BE49-F238E27FC236}">
                <a16:creationId xmlns:a16="http://schemas.microsoft.com/office/drawing/2014/main" id="{7B2D1C67-631E-2D49-8F85-27AE962A0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25" y="2168467"/>
            <a:ext cx="5278210" cy="4215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E715EB3-B372-A44C-A9EF-F6D523049D24}"/>
              </a:ext>
            </a:extLst>
          </p:cNvPr>
          <p:cNvGraphicFramePr>
            <a:graphicFrameLocks noGrp="1"/>
          </p:cNvGraphicFramePr>
          <p:nvPr/>
        </p:nvGraphicFramePr>
        <p:xfrm>
          <a:off x="339724" y="6384291"/>
          <a:ext cx="6223000" cy="365760"/>
        </p:xfrm>
        <a:graphic>
          <a:graphicData uri="http://schemas.openxmlformats.org/drawingml/2006/table">
            <a:tbl>
              <a:tblPr/>
              <a:tblGrid>
                <a:gridCol w="6223000">
                  <a:extLst>
                    <a:ext uri="{9D8B030D-6E8A-4147-A177-3AD203B41FA5}">
                      <a16:colId xmlns:a16="http://schemas.microsoft.com/office/drawing/2014/main" val="1535690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Figure from A Thompson &amp; KW </a:t>
                      </a:r>
                      <a:r>
                        <a:rPr lang="en-GB" sz="14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Goyne</a:t>
                      </a:r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(2012) </a:t>
                      </a:r>
                      <a:r>
                        <a:rPr lang="en-GB" sz="1400" i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Nature Education Knowledge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76200" marB="762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7194941"/>
                  </a:ext>
                </a:extLst>
              </a:tr>
            </a:tbl>
          </a:graphicData>
        </a:graphic>
      </p:graphicFrame>
      <p:sp>
        <p:nvSpPr>
          <p:cNvPr id="8" name="Title 4">
            <a:extLst>
              <a:ext uri="{FF2B5EF4-FFF2-40B4-BE49-F238E27FC236}">
                <a16:creationId xmlns:a16="http://schemas.microsoft.com/office/drawing/2014/main" id="{B9A943F5-D9F8-4649-8C57-D9BA072BD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Why Clay?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8E2DC5-8AF7-7C49-9E83-819E0E9E6E53}"/>
              </a:ext>
            </a:extLst>
          </p:cNvPr>
          <p:cNvSpPr txBox="1"/>
          <p:nvPr/>
        </p:nvSpPr>
        <p:spPr>
          <a:xfrm>
            <a:off x="584378" y="1675601"/>
            <a:ext cx="5033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Phosphorus sorption by different soils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D0A18425-AEFC-FE4B-9681-CAA0D55A34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91" b="50000"/>
          <a:stretch/>
        </p:blipFill>
        <p:spPr bwMode="auto">
          <a:xfrm>
            <a:off x="6562724" y="1869395"/>
            <a:ext cx="4968499" cy="3780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DF3B448-6436-B84A-8468-94CD45A1B571}"/>
              </a:ext>
            </a:extLst>
          </p:cNvPr>
          <p:cNvSpPr txBox="1"/>
          <p:nvPr/>
        </p:nvSpPr>
        <p:spPr>
          <a:xfrm>
            <a:off x="6562724" y="5846544"/>
            <a:ext cx="4669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 of a Soil Sample </a:t>
            </a:r>
            <a:br>
              <a:rPr lang="en-US" dirty="0"/>
            </a:br>
            <a:r>
              <a:rPr lang="en-US" dirty="0"/>
              <a:t>from </a:t>
            </a:r>
            <a:r>
              <a:rPr lang="en-GB" u="sng" dirty="0">
                <a:hlinkClick r:id="rId4"/>
              </a:rPr>
              <a:t>DOI: 10.1127/0935-1221/2011/0023-2084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34855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Adsorption isotherms.">
            <a:extLst>
              <a:ext uri="{FF2B5EF4-FFF2-40B4-BE49-F238E27FC236}">
                <a16:creationId xmlns:a16="http://schemas.microsoft.com/office/drawing/2014/main" id="{7B2D1C67-631E-2D49-8F85-27AE962A0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25" y="2168467"/>
            <a:ext cx="5278210" cy="4215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E715EB3-B372-A44C-A9EF-F6D523049D24}"/>
              </a:ext>
            </a:extLst>
          </p:cNvPr>
          <p:cNvGraphicFramePr>
            <a:graphicFrameLocks noGrp="1"/>
          </p:cNvGraphicFramePr>
          <p:nvPr/>
        </p:nvGraphicFramePr>
        <p:xfrm>
          <a:off x="339724" y="6384291"/>
          <a:ext cx="6223000" cy="365760"/>
        </p:xfrm>
        <a:graphic>
          <a:graphicData uri="http://schemas.openxmlformats.org/drawingml/2006/table">
            <a:tbl>
              <a:tblPr/>
              <a:tblGrid>
                <a:gridCol w="6223000">
                  <a:extLst>
                    <a:ext uri="{9D8B030D-6E8A-4147-A177-3AD203B41FA5}">
                      <a16:colId xmlns:a16="http://schemas.microsoft.com/office/drawing/2014/main" val="1535690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Figure from A Thompson &amp; KW </a:t>
                      </a:r>
                      <a:r>
                        <a:rPr lang="en-GB" sz="14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Goyne</a:t>
                      </a:r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(2012) </a:t>
                      </a:r>
                      <a:r>
                        <a:rPr lang="en-GB" sz="1400" i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Nature Education Knowledge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76200" marB="762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7194941"/>
                  </a:ext>
                </a:extLst>
              </a:tr>
            </a:tbl>
          </a:graphicData>
        </a:graphic>
      </p:graphicFrame>
      <p:sp>
        <p:nvSpPr>
          <p:cNvPr id="8" name="Title 4">
            <a:extLst>
              <a:ext uri="{FF2B5EF4-FFF2-40B4-BE49-F238E27FC236}">
                <a16:creationId xmlns:a16="http://schemas.microsoft.com/office/drawing/2014/main" id="{B9A943F5-D9F8-4649-8C57-D9BA072BD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Why Clay?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1592BF-CE92-9245-8B1B-32E314C500EB}"/>
              </a:ext>
            </a:extLst>
          </p:cNvPr>
          <p:cNvSpPr txBox="1"/>
          <p:nvPr/>
        </p:nvSpPr>
        <p:spPr>
          <a:xfrm>
            <a:off x="8327042" y="630355"/>
            <a:ext cx="37610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Fuller’s Earth </a:t>
            </a:r>
            <a:r>
              <a:rPr lang="en-US" sz="2000" dirty="0"/>
              <a:t>or </a:t>
            </a:r>
            <a:r>
              <a:rPr lang="en-GB" sz="2000" b="1" dirty="0"/>
              <a:t>Bleaching Earth</a:t>
            </a:r>
            <a:r>
              <a:rPr lang="en-US" sz="2000" b="1" dirty="0"/>
              <a:t> </a:t>
            </a:r>
          </a:p>
          <a:p>
            <a:r>
              <a:rPr lang="en-GB" sz="2000" dirty="0"/>
              <a:t>pre-3000 BC </a:t>
            </a:r>
          </a:p>
          <a:p>
            <a:r>
              <a:rPr lang="en-GB" sz="2000" dirty="0"/>
              <a:t>Mesopotamia, Egypt &amp; Greece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8084CA8-34EF-6D48-97A1-B2EB9A1B07E5}"/>
              </a:ext>
            </a:extLst>
          </p:cNvPr>
          <p:cNvGrpSpPr/>
          <p:nvPr/>
        </p:nvGrpSpPr>
        <p:grpSpPr>
          <a:xfrm>
            <a:off x="6735982" y="2187368"/>
            <a:ext cx="4529106" cy="2391082"/>
            <a:chOff x="6562724" y="3163657"/>
            <a:chExt cx="4292600" cy="2262271"/>
          </a:xfrm>
        </p:grpSpPr>
        <p:pic>
          <p:nvPicPr>
            <p:cNvPr id="6151" name="Picture 7" descr="page5image3075083456">
              <a:extLst>
                <a:ext uri="{FF2B5EF4-FFF2-40B4-BE49-F238E27FC236}">
                  <a16:creationId xmlns:a16="http://schemas.microsoft.com/office/drawing/2014/main" id="{4D9F9F8F-2A57-2544-8531-B6EF80E6E3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2724" y="3163657"/>
              <a:ext cx="4292600" cy="2146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098034E-1208-0344-8F6A-A75EE9303132}"/>
                </a:ext>
              </a:extLst>
            </p:cNvPr>
            <p:cNvSpPr txBox="1"/>
            <p:nvPr/>
          </p:nvSpPr>
          <p:spPr>
            <a:xfrm>
              <a:off x="7007261" y="5105612"/>
              <a:ext cx="3403527" cy="3203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i="1" dirty="0"/>
                <a:t>A fuller treading the cloth, others rinsing </a:t>
              </a:r>
              <a:endParaRPr lang="en-GB" sz="2000" i="1" dirty="0"/>
            </a:p>
          </p:txBody>
        </p:sp>
      </p:grpSp>
      <p:pic>
        <p:nvPicPr>
          <p:cNvPr id="6150" name="Picture 6">
            <a:extLst>
              <a:ext uri="{FF2B5EF4-FFF2-40B4-BE49-F238E27FC236}">
                <a16:creationId xmlns:a16="http://schemas.microsoft.com/office/drawing/2014/main" id="{6C759D99-43F8-1546-B354-1B252912C3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7" t="22517" r="50000" b="10164"/>
          <a:stretch/>
        </p:blipFill>
        <p:spPr bwMode="auto">
          <a:xfrm>
            <a:off x="5619394" y="365125"/>
            <a:ext cx="2580737" cy="2045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8E2DC5-8AF7-7C49-9E83-819E0E9E6E53}"/>
              </a:ext>
            </a:extLst>
          </p:cNvPr>
          <p:cNvSpPr txBox="1"/>
          <p:nvPr/>
        </p:nvSpPr>
        <p:spPr>
          <a:xfrm>
            <a:off x="584378" y="1675601"/>
            <a:ext cx="5033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Phosphorus sorption by different soils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11E995-6CA4-0242-A6D9-D03436E690CB}"/>
              </a:ext>
            </a:extLst>
          </p:cNvPr>
          <p:cNvSpPr txBox="1"/>
          <p:nvPr/>
        </p:nvSpPr>
        <p:spPr>
          <a:xfrm>
            <a:off x="7188533" y="4789628"/>
            <a:ext cx="4292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Smectite </a:t>
            </a:r>
            <a:r>
              <a:rPr lang="en-GB" sz="2000" dirty="0"/>
              <a:t>– group of swelling clays</a:t>
            </a:r>
          </a:p>
          <a:p>
            <a:r>
              <a:rPr lang="en-GB" sz="2000" dirty="0"/>
              <a:t>Greek </a:t>
            </a:r>
            <a:r>
              <a:rPr lang="en-GB" sz="2000" i="1" dirty="0" err="1"/>
              <a:t>smectis</a:t>
            </a:r>
            <a:r>
              <a:rPr lang="en-GB" sz="2000" dirty="0"/>
              <a:t> (fuller’s earth) and </a:t>
            </a:r>
            <a:r>
              <a:rPr lang="en-GB" sz="2000" i="1" dirty="0" err="1"/>
              <a:t>smechein</a:t>
            </a:r>
            <a:r>
              <a:rPr lang="en-GB" sz="2000" dirty="0"/>
              <a:t> (wipe off, clean) </a:t>
            </a:r>
          </a:p>
        </p:txBody>
      </p:sp>
      <p:sp>
        <p:nvSpPr>
          <p:cNvPr id="3" name="Double Wave 2">
            <a:extLst>
              <a:ext uri="{FF2B5EF4-FFF2-40B4-BE49-F238E27FC236}">
                <a16:creationId xmlns:a16="http://schemas.microsoft.com/office/drawing/2014/main" id="{F203F715-A76A-CE43-96D4-6A00E46F5E38}"/>
              </a:ext>
            </a:extLst>
          </p:cNvPr>
          <p:cNvSpPr/>
          <p:nvPr/>
        </p:nvSpPr>
        <p:spPr>
          <a:xfrm>
            <a:off x="6651546" y="5963421"/>
            <a:ext cx="5200729" cy="786630"/>
          </a:xfrm>
          <a:prstGeom prst="doubleWave">
            <a:avLst>
              <a:gd name="adj1" fmla="val 512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latin typeface="Calibri" panose="020F0502020204030204" pitchFamily="34" charset="0"/>
                <a:cs typeface="Calibri" panose="020F0502020204030204" pitchFamily="34" charset="0"/>
              </a:rPr>
              <a:t>Read more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: K </a:t>
            </a:r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Beneke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  &amp; G </a:t>
            </a:r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Lagaly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 (2002). From Fuller’s earth to bleaching earth: a historical note. </a:t>
            </a:r>
            <a:r>
              <a:rPr lang="en-GB" sz="1600" i="1" dirty="0">
                <a:latin typeface="Calibri" panose="020F0502020204030204" pitchFamily="34" charset="0"/>
                <a:cs typeface="Calibri" panose="020F0502020204030204" pitchFamily="34" charset="0"/>
              </a:rPr>
              <a:t>ECGA Newsletter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600" i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747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4">
            <a:extLst>
              <a:ext uri="{FF2B5EF4-FFF2-40B4-BE49-F238E27FC236}">
                <a16:creationId xmlns:a16="http://schemas.microsoft.com/office/drawing/2014/main" id="{B9A943F5-D9F8-4649-8C57-D9BA072BD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What is Smectite?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4169B6E-0F5D-2849-AE40-4B810A61CA2B}"/>
              </a:ext>
            </a:extLst>
          </p:cNvPr>
          <p:cNvGrpSpPr/>
          <p:nvPr/>
        </p:nvGrpSpPr>
        <p:grpSpPr>
          <a:xfrm>
            <a:off x="5862077" y="4227380"/>
            <a:ext cx="5334000" cy="1739993"/>
            <a:chOff x="5747657" y="645679"/>
            <a:chExt cx="5334000" cy="1739993"/>
          </a:xfrm>
        </p:grpSpPr>
        <p:pic>
          <p:nvPicPr>
            <p:cNvPr id="3" name="Picture 2" descr="A picture containing text, colorful&#10;&#10;Description automatically generated">
              <a:extLst>
                <a:ext uri="{FF2B5EF4-FFF2-40B4-BE49-F238E27FC236}">
                  <a16:creationId xmlns:a16="http://schemas.microsoft.com/office/drawing/2014/main" id="{99FD6BB7-CD92-ED40-973D-AD3D8776E9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6459"/>
            <a:stretch/>
          </p:blipFill>
          <p:spPr>
            <a:xfrm>
              <a:off x="5747657" y="645679"/>
              <a:ext cx="5334000" cy="173999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8DA972-5848-0A41-8CCC-4F6F4A23E0B6}"/>
                </a:ext>
              </a:extLst>
            </p:cNvPr>
            <p:cNvSpPr txBox="1"/>
            <p:nvPr/>
          </p:nvSpPr>
          <p:spPr>
            <a:xfrm>
              <a:off x="10636101" y="867741"/>
              <a:ext cx="336952" cy="12958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dirty="0"/>
                <a:t>T</a:t>
              </a:r>
            </a:p>
            <a:p>
              <a:pPr>
                <a:lnSpc>
                  <a:spcPct val="150000"/>
                </a:lnSpc>
              </a:pPr>
              <a:r>
                <a:rPr lang="en-US" dirty="0"/>
                <a:t>O</a:t>
              </a:r>
            </a:p>
            <a:p>
              <a:pPr>
                <a:lnSpc>
                  <a:spcPct val="150000"/>
                </a:lnSpc>
              </a:pPr>
              <a:r>
                <a:rPr lang="en-US" dirty="0"/>
                <a:t>T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507A2A4-98A6-0244-98BC-C412FF609563}"/>
              </a:ext>
            </a:extLst>
          </p:cNvPr>
          <p:cNvSpPr txBox="1"/>
          <p:nvPr/>
        </p:nvSpPr>
        <p:spPr>
          <a:xfrm>
            <a:off x="619695" y="1542833"/>
            <a:ext cx="4327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Clays have a variety of sorption behaviors </a:t>
            </a:r>
            <a:br>
              <a:rPr lang="en-US" dirty="0"/>
            </a:br>
            <a:r>
              <a:rPr lang="en-US" dirty="0"/>
              <a:t>for many components, all driven by their  atomic-level structures 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5C37357-3275-A74C-A4AA-4A86C0D613A0}"/>
              </a:ext>
            </a:extLst>
          </p:cNvPr>
          <p:cNvGrpSpPr/>
          <p:nvPr/>
        </p:nvGrpSpPr>
        <p:grpSpPr>
          <a:xfrm>
            <a:off x="2107959" y="7373960"/>
            <a:ext cx="3467093" cy="4116684"/>
            <a:chOff x="619695" y="2523602"/>
            <a:chExt cx="3467093" cy="4116684"/>
          </a:xfrm>
        </p:grpSpPr>
        <p:pic>
          <p:nvPicPr>
            <p:cNvPr id="18" name="Picture 17" descr="Chart, scatter chart&#10;&#10;Description automatically generated">
              <a:extLst>
                <a:ext uri="{FF2B5EF4-FFF2-40B4-BE49-F238E27FC236}">
                  <a16:creationId xmlns:a16="http://schemas.microsoft.com/office/drawing/2014/main" id="{D2B2B8C2-A2B9-4F4B-A229-8358546CA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9695" y="2523602"/>
              <a:ext cx="3467093" cy="4116684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790A5B9-D23A-A848-80D7-9A9235289B97}"/>
                </a:ext>
              </a:extLst>
            </p:cNvPr>
            <p:cNvSpPr txBox="1"/>
            <p:nvPr/>
          </p:nvSpPr>
          <p:spPr>
            <a:xfrm>
              <a:off x="2110808" y="4930775"/>
              <a:ext cx="11024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High-charge </a:t>
              </a:r>
              <a:br>
                <a:rPr lang="en-US" sz="1400" dirty="0"/>
              </a:br>
              <a:r>
                <a:rPr lang="en-US" sz="1400" dirty="0"/>
                <a:t>smectite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92D58E2-0830-FC4E-A6C0-F4EB0B7EAC55}"/>
                </a:ext>
              </a:extLst>
            </p:cNvPr>
            <p:cNvSpPr txBox="1"/>
            <p:nvPr/>
          </p:nvSpPr>
          <p:spPr>
            <a:xfrm>
              <a:off x="1579445" y="2944696"/>
              <a:ext cx="10627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Low-charge </a:t>
              </a:r>
              <a:br>
                <a:rPr lang="en-US" sz="1400" dirty="0"/>
              </a:br>
              <a:r>
                <a:rPr lang="en-US" sz="1400" dirty="0"/>
                <a:t>smectite</a:t>
              </a:r>
            </a:p>
          </p:txBody>
        </p:sp>
      </p:grpSp>
      <p:pic>
        <p:nvPicPr>
          <p:cNvPr id="21" name="Picture 20" descr="Diagram&#10;&#10;Description automatically generated">
            <a:extLst>
              <a:ext uri="{FF2B5EF4-FFF2-40B4-BE49-F238E27FC236}">
                <a16:creationId xmlns:a16="http://schemas.microsoft.com/office/drawing/2014/main" id="{C64EAE53-C7C8-AF40-9F80-C5CF02035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13364"/>
            <a:ext cx="4875393" cy="387944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6B88378-9033-2B4B-9D83-1151757F552B}"/>
              </a:ext>
            </a:extLst>
          </p:cNvPr>
          <p:cNvSpPr txBox="1"/>
          <p:nvPr/>
        </p:nvSpPr>
        <p:spPr>
          <a:xfrm>
            <a:off x="520861" y="6416976"/>
            <a:ext cx="37142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from </a:t>
            </a:r>
            <a:r>
              <a:rPr lang="en-GB" sz="1200" dirty="0"/>
              <a:t>Jaynes &amp; Boyd (1991). Soil Sci. Soc. Am. J. 55</a:t>
            </a:r>
          </a:p>
        </p:txBody>
      </p:sp>
      <p:pic>
        <p:nvPicPr>
          <p:cNvPr id="10248" name="Picture 8" descr="ethylbenzene - Wikidata">
            <a:extLst>
              <a:ext uri="{FF2B5EF4-FFF2-40B4-BE49-F238E27FC236}">
                <a16:creationId xmlns:a16="http://schemas.microsoft.com/office/drawing/2014/main" id="{FE06BCD1-914C-9D44-A43F-CF99F4A39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906" y="2677949"/>
            <a:ext cx="491579" cy="699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Chart, diagram&#10;&#10;Description automatically generated">
            <a:extLst>
              <a:ext uri="{FF2B5EF4-FFF2-40B4-BE49-F238E27FC236}">
                <a16:creationId xmlns:a16="http://schemas.microsoft.com/office/drawing/2014/main" id="{C22B9B14-7FE9-2F4A-BBDF-65FF73F22F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827"/>
          <a:stretch/>
        </p:blipFill>
        <p:spPr>
          <a:xfrm>
            <a:off x="4947678" y="633811"/>
            <a:ext cx="7162800" cy="332488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1A79B82-81A3-794C-A689-7D32CC8E6C53}"/>
              </a:ext>
            </a:extLst>
          </p:cNvPr>
          <p:cNvSpPr txBox="1"/>
          <p:nvPr/>
        </p:nvSpPr>
        <p:spPr>
          <a:xfrm>
            <a:off x="5477569" y="6416976"/>
            <a:ext cx="610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from </a:t>
            </a:r>
            <a:r>
              <a:rPr lang="en-GB" sz="1200" dirty="0"/>
              <a:t>Developments in Clay Science, Vol. 6C. DOI: 10.1016/B978-0-08-100027-4.00001-2</a:t>
            </a:r>
          </a:p>
        </p:txBody>
      </p:sp>
    </p:spTree>
    <p:extLst>
      <p:ext uri="{BB962C8B-B14F-4D97-AF65-F5344CB8AC3E}">
        <p14:creationId xmlns:p14="http://schemas.microsoft.com/office/powerpoint/2010/main" val="32463782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A8AA42C-075D-D449-F222-169CC9B31D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10CD260-2460-BF04-B136-82A917EBB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907" y="1"/>
            <a:ext cx="10412186" cy="971550"/>
          </a:xfrm>
        </p:spPr>
        <p:txBody>
          <a:bodyPr>
            <a:normAutofit/>
          </a:bodyPr>
          <a:lstStyle/>
          <a:p>
            <a:r>
              <a:rPr lang="en-US" sz="3600" dirty="0"/>
              <a:t>Clay minerals for pollution management:</a:t>
            </a:r>
          </a:p>
        </p:txBody>
      </p:sp>
      <p:pic>
        <p:nvPicPr>
          <p:cNvPr id="9218" name="Picture 2" descr="Fig. 1">
            <a:extLst>
              <a:ext uri="{FF2B5EF4-FFF2-40B4-BE49-F238E27FC236}">
                <a16:creationId xmlns:a16="http://schemas.microsoft.com/office/drawing/2014/main" id="{88ECA10F-74F9-4AF3-7E1B-F67D3DE08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42283"/>
            <a:ext cx="11911693" cy="580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C474F2-3E4A-117A-9441-63E9D459C9BF}"/>
              </a:ext>
            </a:extLst>
          </p:cNvPr>
          <p:cNvSpPr txBox="1"/>
          <p:nvPr/>
        </p:nvSpPr>
        <p:spPr>
          <a:xfrm>
            <a:off x="8454190" y="6650946"/>
            <a:ext cx="356540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b="0" i="0" u="none" strike="noStrike" dirty="0">
                <a:solidFill>
                  <a:srgbClr val="222222"/>
                </a:solidFill>
                <a:effectLst/>
                <a:latin typeface="Merriweather Sans" pitchFamily="2" charset="77"/>
              </a:rPr>
              <a:t> https://</a:t>
            </a:r>
            <a:r>
              <a:rPr lang="en-GB" sz="1100" b="0" i="0" u="none" strike="noStrike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doi.org</a:t>
            </a:r>
            <a:r>
              <a:rPr lang="en-GB" sz="1100" b="0" i="0" u="none" strike="noStrike" dirty="0">
                <a:solidFill>
                  <a:srgbClr val="222222"/>
                </a:solidFill>
                <a:effectLst/>
                <a:latin typeface="Merriweather Sans" pitchFamily="2" charset="77"/>
              </a:rPr>
              <a:t>/10.1007/978-981-99-2544-5_1</a:t>
            </a:r>
            <a:endParaRPr lang="en-US" sz="1100" b="0" i="0" u="none" strike="noStrike" dirty="0">
              <a:solidFill>
                <a:srgbClr val="222222"/>
              </a:solidFill>
              <a:effectLst/>
              <a:latin typeface="Merriweather Sans" pitchFamily="2" charset="77"/>
            </a:endParaRPr>
          </a:p>
          <a:p>
            <a:endParaRPr lang="en-GB" sz="1100" b="0" i="0" u="none" strike="noStrike" dirty="0">
              <a:solidFill>
                <a:srgbClr val="222222"/>
              </a:solidFill>
              <a:effectLst/>
              <a:latin typeface="Merriweather Sans" pitchFamily="2" charset="7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089D19-528B-3651-F5B0-86592C772CAC}"/>
              </a:ext>
            </a:extLst>
          </p:cNvPr>
          <p:cNvSpPr/>
          <p:nvPr/>
        </p:nvSpPr>
        <p:spPr>
          <a:xfrm>
            <a:off x="1443789" y="842283"/>
            <a:ext cx="4716379" cy="5808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5029DE-6B56-5257-DC36-264337BC1644}"/>
              </a:ext>
            </a:extLst>
          </p:cNvPr>
          <p:cNvSpPr/>
          <p:nvPr/>
        </p:nvSpPr>
        <p:spPr>
          <a:xfrm>
            <a:off x="5959642" y="842282"/>
            <a:ext cx="5952051" cy="5808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76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197591-DC9C-E10A-24A6-B01087AFF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301B4A3-8ADD-2AB4-835B-976BE9FFD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907" y="1"/>
            <a:ext cx="10412186" cy="971550"/>
          </a:xfrm>
        </p:spPr>
        <p:txBody>
          <a:bodyPr>
            <a:normAutofit/>
          </a:bodyPr>
          <a:lstStyle/>
          <a:p>
            <a:r>
              <a:rPr lang="en-US" sz="3600" dirty="0"/>
              <a:t>Clay minerals for pollution management:</a:t>
            </a:r>
          </a:p>
        </p:txBody>
      </p:sp>
      <p:pic>
        <p:nvPicPr>
          <p:cNvPr id="9218" name="Picture 2" descr="Fig. 1">
            <a:extLst>
              <a:ext uri="{FF2B5EF4-FFF2-40B4-BE49-F238E27FC236}">
                <a16:creationId xmlns:a16="http://schemas.microsoft.com/office/drawing/2014/main" id="{124F537C-2C88-CB97-AABC-896BFE1672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42283"/>
            <a:ext cx="11911693" cy="580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72DE1D5-95BB-44FE-2C99-3B21A2F4D4AD}"/>
              </a:ext>
            </a:extLst>
          </p:cNvPr>
          <p:cNvSpPr txBox="1"/>
          <p:nvPr/>
        </p:nvSpPr>
        <p:spPr>
          <a:xfrm>
            <a:off x="8454190" y="6650946"/>
            <a:ext cx="356540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b="0" i="0" u="none" strike="noStrike" dirty="0">
                <a:solidFill>
                  <a:srgbClr val="222222"/>
                </a:solidFill>
                <a:effectLst/>
                <a:latin typeface="Merriweather Sans" pitchFamily="2" charset="77"/>
              </a:rPr>
              <a:t> https://</a:t>
            </a:r>
            <a:r>
              <a:rPr lang="en-GB" sz="1100" b="0" i="0" u="none" strike="noStrike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doi.org</a:t>
            </a:r>
            <a:r>
              <a:rPr lang="en-GB" sz="1100" b="0" i="0" u="none" strike="noStrike" dirty="0">
                <a:solidFill>
                  <a:srgbClr val="222222"/>
                </a:solidFill>
                <a:effectLst/>
                <a:latin typeface="Merriweather Sans" pitchFamily="2" charset="77"/>
              </a:rPr>
              <a:t>/10.1007/978-981-99-2544-5_1</a:t>
            </a:r>
            <a:endParaRPr lang="en-US" sz="1100" b="0" i="0" u="none" strike="noStrike" dirty="0">
              <a:solidFill>
                <a:srgbClr val="222222"/>
              </a:solidFill>
              <a:effectLst/>
              <a:latin typeface="Merriweather Sans" pitchFamily="2" charset="77"/>
            </a:endParaRPr>
          </a:p>
          <a:p>
            <a:endParaRPr lang="en-GB" sz="1100" b="0" i="0" u="none" strike="noStrike" dirty="0">
              <a:solidFill>
                <a:srgbClr val="222222"/>
              </a:solidFill>
              <a:effectLst/>
              <a:latin typeface="Merriweather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69996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A6C67-EF09-E3DF-B7AF-EB5C36071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92DCB55-B6F9-F49C-2FA4-4D3C42CE2FBB}"/>
              </a:ext>
            </a:extLst>
          </p:cNvPr>
          <p:cNvGrpSpPr/>
          <p:nvPr/>
        </p:nvGrpSpPr>
        <p:grpSpPr>
          <a:xfrm>
            <a:off x="918581" y="-191328"/>
            <a:ext cx="10487126" cy="7115162"/>
            <a:chOff x="-48489" y="-123522"/>
            <a:chExt cx="6770508" cy="459356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884DDDB-8EF3-C2DD-5169-3661DE7A476E}"/>
                </a:ext>
              </a:extLst>
            </p:cNvPr>
            <p:cNvSpPr/>
            <p:nvPr/>
          </p:nvSpPr>
          <p:spPr>
            <a:xfrm>
              <a:off x="0" y="0"/>
              <a:ext cx="6588125" cy="44700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88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D94CEF9-FAB9-A446-D484-E4BA80A8B9C5}"/>
                </a:ext>
              </a:extLst>
            </p:cNvPr>
            <p:cNvSpPr/>
            <p:nvPr/>
          </p:nvSpPr>
          <p:spPr>
            <a:xfrm rot="20545408">
              <a:off x="1281768" y="446835"/>
              <a:ext cx="4506991" cy="2632711"/>
            </a:xfrm>
            <a:custGeom>
              <a:avLst/>
              <a:gdLst>
                <a:gd name="connsiteX0" fmla="*/ 0 w 2879803"/>
                <a:gd name="connsiteY0" fmla="*/ 1060355 h 2120710"/>
                <a:gd name="connsiteX1" fmla="*/ 1439902 w 2879803"/>
                <a:gd name="connsiteY1" fmla="*/ 0 h 2120710"/>
                <a:gd name="connsiteX2" fmla="*/ 2879804 w 2879803"/>
                <a:gd name="connsiteY2" fmla="*/ 1060355 h 2120710"/>
                <a:gd name="connsiteX3" fmla="*/ 1439902 w 2879803"/>
                <a:gd name="connsiteY3" fmla="*/ 2120710 h 2120710"/>
                <a:gd name="connsiteX4" fmla="*/ 0 w 2879803"/>
                <a:gd name="connsiteY4" fmla="*/ 1060355 h 2120710"/>
                <a:gd name="connsiteX0" fmla="*/ 0 w 2994768"/>
                <a:gd name="connsiteY0" fmla="*/ 1324924 h 2128038"/>
                <a:gd name="connsiteX1" fmla="*/ 1554866 w 2994768"/>
                <a:gd name="connsiteY1" fmla="*/ 2574 h 2128038"/>
                <a:gd name="connsiteX2" fmla="*/ 2994768 w 2994768"/>
                <a:gd name="connsiteY2" fmla="*/ 1062929 h 2128038"/>
                <a:gd name="connsiteX3" fmla="*/ 1554866 w 2994768"/>
                <a:gd name="connsiteY3" fmla="*/ 2123284 h 2128038"/>
                <a:gd name="connsiteX4" fmla="*/ 0 w 2994768"/>
                <a:gd name="connsiteY4" fmla="*/ 1324924 h 2128038"/>
                <a:gd name="connsiteX0" fmla="*/ 1508 w 2996276"/>
                <a:gd name="connsiteY0" fmla="*/ 1457265 h 2258477"/>
                <a:gd name="connsiteX1" fmla="*/ 1843575 w 2996276"/>
                <a:gd name="connsiteY1" fmla="*/ 2082 h 2258477"/>
                <a:gd name="connsiteX2" fmla="*/ 2996276 w 2996276"/>
                <a:gd name="connsiteY2" fmla="*/ 1195270 h 2258477"/>
                <a:gd name="connsiteX3" fmla="*/ 1556374 w 2996276"/>
                <a:gd name="connsiteY3" fmla="*/ 2255625 h 2258477"/>
                <a:gd name="connsiteX4" fmla="*/ 1508 w 2996276"/>
                <a:gd name="connsiteY4" fmla="*/ 1457265 h 2258477"/>
                <a:gd name="connsiteX0" fmla="*/ 1546 w 3164219"/>
                <a:gd name="connsiteY0" fmla="*/ 1461604 h 2266723"/>
                <a:gd name="connsiteX1" fmla="*/ 1843613 w 3164219"/>
                <a:gd name="connsiteY1" fmla="*/ 6421 h 2266723"/>
                <a:gd name="connsiteX2" fmla="*/ 3164219 w 3164219"/>
                <a:gd name="connsiteY2" fmla="*/ 1039645 h 2266723"/>
                <a:gd name="connsiteX3" fmla="*/ 1556412 w 3164219"/>
                <a:gd name="connsiteY3" fmla="*/ 2259964 h 2266723"/>
                <a:gd name="connsiteX4" fmla="*/ 1546 w 3164219"/>
                <a:gd name="connsiteY4" fmla="*/ 1461604 h 2266723"/>
                <a:gd name="connsiteX0" fmla="*/ 1786 w 4074791"/>
                <a:gd name="connsiteY0" fmla="*/ 1469332 h 2279136"/>
                <a:gd name="connsiteX1" fmla="*/ 1843853 w 4074791"/>
                <a:gd name="connsiteY1" fmla="*/ 14149 h 2279136"/>
                <a:gd name="connsiteX2" fmla="*/ 4074791 w 4074791"/>
                <a:gd name="connsiteY2" fmla="*/ 898778 h 2279136"/>
                <a:gd name="connsiteX3" fmla="*/ 1556652 w 4074791"/>
                <a:gd name="connsiteY3" fmla="*/ 2267692 h 2279136"/>
                <a:gd name="connsiteX4" fmla="*/ 1786 w 4074791"/>
                <a:gd name="connsiteY4" fmla="*/ 1469332 h 2279136"/>
                <a:gd name="connsiteX0" fmla="*/ 1830 w 4213021"/>
                <a:gd name="connsiteY0" fmla="*/ 1469255 h 2279020"/>
                <a:gd name="connsiteX1" fmla="*/ 1843897 w 4213021"/>
                <a:gd name="connsiteY1" fmla="*/ 14072 h 2279020"/>
                <a:gd name="connsiteX2" fmla="*/ 4213021 w 4213021"/>
                <a:gd name="connsiteY2" fmla="*/ 899844 h 2279020"/>
                <a:gd name="connsiteX3" fmla="*/ 1556696 w 4213021"/>
                <a:gd name="connsiteY3" fmla="*/ 2267615 h 2279020"/>
                <a:gd name="connsiteX4" fmla="*/ 1830 w 4213021"/>
                <a:gd name="connsiteY4" fmla="*/ 1469255 h 2279020"/>
                <a:gd name="connsiteX0" fmla="*/ 4236 w 4215427"/>
                <a:gd name="connsiteY0" fmla="*/ 1469255 h 2352130"/>
                <a:gd name="connsiteX1" fmla="*/ 1846303 w 4215427"/>
                <a:gd name="connsiteY1" fmla="*/ 14072 h 2352130"/>
                <a:gd name="connsiteX2" fmla="*/ 4215427 w 4215427"/>
                <a:gd name="connsiteY2" fmla="*/ 899844 h 2352130"/>
                <a:gd name="connsiteX3" fmla="*/ 2358582 w 4215427"/>
                <a:gd name="connsiteY3" fmla="*/ 2341790 h 2352130"/>
                <a:gd name="connsiteX4" fmla="*/ 4236 w 4215427"/>
                <a:gd name="connsiteY4" fmla="*/ 1469255 h 2352130"/>
                <a:gd name="connsiteX0" fmla="*/ 12383 w 4223574"/>
                <a:gd name="connsiteY0" fmla="*/ 1469255 h 2696093"/>
                <a:gd name="connsiteX1" fmla="*/ 1854450 w 4223574"/>
                <a:gd name="connsiteY1" fmla="*/ 14072 h 2696093"/>
                <a:gd name="connsiteX2" fmla="*/ 4223574 w 4223574"/>
                <a:gd name="connsiteY2" fmla="*/ 899844 h 2696093"/>
                <a:gd name="connsiteX3" fmla="*/ 2769361 w 4223574"/>
                <a:gd name="connsiteY3" fmla="*/ 2688909 h 2696093"/>
                <a:gd name="connsiteX4" fmla="*/ 12383 w 4223574"/>
                <a:gd name="connsiteY4" fmla="*/ 1469255 h 2696093"/>
                <a:gd name="connsiteX0" fmla="*/ 13133 w 4224324"/>
                <a:gd name="connsiteY0" fmla="*/ 1727508 h 2954687"/>
                <a:gd name="connsiteX1" fmla="*/ 1833092 w 4224324"/>
                <a:gd name="connsiteY1" fmla="*/ 9187 h 2954687"/>
                <a:gd name="connsiteX2" fmla="*/ 4224324 w 4224324"/>
                <a:gd name="connsiteY2" fmla="*/ 1158097 h 2954687"/>
                <a:gd name="connsiteX3" fmla="*/ 2770111 w 4224324"/>
                <a:gd name="connsiteY3" fmla="*/ 2947162 h 2954687"/>
                <a:gd name="connsiteX4" fmla="*/ 13133 w 4224324"/>
                <a:gd name="connsiteY4" fmla="*/ 1727508 h 2954687"/>
                <a:gd name="connsiteX0" fmla="*/ 47974 w 4259165"/>
                <a:gd name="connsiteY0" fmla="*/ 1497600 h 2724474"/>
                <a:gd name="connsiteX1" fmla="*/ 1290045 w 4259165"/>
                <a:gd name="connsiteY1" fmla="*/ 13301 h 2724474"/>
                <a:gd name="connsiteX2" fmla="*/ 4259165 w 4259165"/>
                <a:gd name="connsiteY2" fmla="*/ 928189 h 2724474"/>
                <a:gd name="connsiteX3" fmla="*/ 2804952 w 4259165"/>
                <a:gd name="connsiteY3" fmla="*/ 2717254 h 2724474"/>
                <a:gd name="connsiteX4" fmla="*/ 47974 w 4259165"/>
                <a:gd name="connsiteY4" fmla="*/ 1497600 h 2724474"/>
                <a:gd name="connsiteX0" fmla="*/ 19268 w 4230459"/>
                <a:gd name="connsiteY0" fmla="*/ 1557518 h 2784470"/>
                <a:gd name="connsiteX1" fmla="*/ 1685677 w 4230459"/>
                <a:gd name="connsiteY1" fmla="*/ 11915 h 2784470"/>
                <a:gd name="connsiteX2" fmla="*/ 4230459 w 4230459"/>
                <a:gd name="connsiteY2" fmla="*/ 988107 h 2784470"/>
                <a:gd name="connsiteX3" fmla="*/ 2776246 w 4230459"/>
                <a:gd name="connsiteY3" fmla="*/ 2777172 h 2784470"/>
                <a:gd name="connsiteX4" fmla="*/ 19268 w 4230459"/>
                <a:gd name="connsiteY4" fmla="*/ 1557518 h 2784470"/>
                <a:gd name="connsiteX0" fmla="*/ 19236 w 4216912"/>
                <a:gd name="connsiteY0" fmla="*/ 1563421 h 2792587"/>
                <a:gd name="connsiteX1" fmla="*/ 1685645 w 4216912"/>
                <a:gd name="connsiteY1" fmla="*/ 17818 h 2792587"/>
                <a:gd name="connsiteX2" fmla="*/ 4216912 w 4216912"/>
                <a:gd name="connsiteY2" fmla="*/ 904252 h 2792587"/>
                <a:gd name="connsiteX3" fmla="*/ 2776214 w 4216912"/>
                <a:gd name="connsiteY3" fmla="*/ 2783075 h 2792587"/>
                <a:gd name="connsiteX4" fmla="*/ 19236 w 4216912"/>
                <a:gd name="connsiteY4" fmla="*/ 1563421 h 2792587"/>
                <a:gd name="connsiteX0" fmla="*/ 12299 w 4209975"/>
                <a:gd name="connsiteY0" fmla="*/ 1547506 h 2776645"/>
                <a:gd name="connsiteX1" fmla="*/ 1856371 w 4209975"/>
                <a:gd name="connsiteY1" fmla="*/ 18386 h 2776645"/>
                <a:gd name="connsiteX2" fmla="*/ 4209975 w 4209975"/>
                <a:gd name="connsiteY2" fmla="*/ 888337 h 2776645"/>
                <a:gd name="connsiteX3" fmla="*/ 2769277 w 4209975"/>
                <a:gd name="connsiteY3" fmla="*/ 2767160 h 2776645"/>
                <a:gd name="connsiteX4" fmla="*/ 12299 w 4209975"/>
                <a:gd name="connsiteY4" fmla="*/ 1547506 h 2776645"/>
                <a:gd name="connsiteX0" fmla="*/ 12137 w 4209813"/>
                <a:gd name="connsiteY0" fmla="*/ 1628560 h 2857835"/>
                <a:gd name="connsiteX1" fmla="*/ 1861135 w 4209813"/>
                <a:gd name="connsiteY1" fmla="*/ 15819 h 2857835"/>
                <a:gd name="connsiteX2" fmla="*/ 4209813 w 4209813"/>
                <a:gd name="connsiteY2" fmla="*/ 969391 h 2857835"/>
                <a:gd name="connsiteX3" fmla="*/ 2769115 w 4209813"/>
                <a:gd name="connsiteY3" fmla="*/ 2848214 h 2857835"/>
                <a:gd name="connsiteX4" fmla="*/ 12137 w 4209813"/>
                <a:gd name="connsiteY4" fmla="*/ 1628560 h 2857835"/>
                <a:gd name="connsiteX0" fmla="*/ 11661 w 4278980"/>
                <a:gd name="connsiteY0" fmla="*/ 1904607 h 2883126"/>
                <a:gd name="connsiteX1" fmla="*/ 1930302 w 4278980"/>
                <a:gd name="connsiteY1" fmla="*/ 27285 h 2883126"/>
                <a:gd name="connsiteX2" fmla="*/ 4278980 w 4278980"/>
                <a:gd name="connsiteY2" fmla="*/ 980857 h 2883126"/>
                <a:gd name="connsiteX3" fmla="*/ 2838282 w 4278980"/>
                <a:gd name="connsiteY3" fmla="*/ 2859680 h 2883126"/>
                <a:gd name="connsiteX4" fmla="*/ 11661 w 4278980"/>
                <a:gd name="connsiteY4" fmla="*/ 1904607 h 2883126"/>
                <a:gd name="connsiteX0" fmla="*/ 7580 w 4274899"/>
                <a:gd name="connsiteY0" fmla="*/ 1904607 h 2873512"/>
                <a:gd name="connsiteX1" fmla="*/ 1926221 w 4274899"/>
                <a:gd name="connsiteY1" fmla="*/ 27285 h 2873512"/>
                <a:gd name="connsiteX2" fmla="*/ 4274899 w 4274899"/>
                <a:gd name="connsiteY2" fmla="*/ 980857 h 2873512"/>
                <a:gd name="connsiteX3" fmla="*/ 2644396 w 4274899"/>
                <a:gd name="connsiteY3" fmla="*/ 2849814 h 2873512"/>
                <a:gd name="connsiteX4" fmla="*/ 7580 w 4274899"/>
                <a:gd name="connsiteY4" fmla="*/ 1904607 h 2873512"/>
                <a:gd name="connsiteX0" fmla="*/ 7580 w 4274899"/>
                <a:gd name="connsiteY0" fmla="*/ 1904607 h 2901124"/>
                <a:gd name="connsiteX1" fmla="*/ 1926221 w 4274899"/>
                <a:gd name="connsiteY1" fmla="*/ 27285 h 2901124"/>
                <a:gd name="connsiteX2" fmla="*/ 4274899 w 4274899"/>
                <a:gd name="connsiteY2" fmla="*/ 980857 h 2901124"/>
                <a:gd name="connsiteX3" fmla="*/ 2644396 w 4274899"/>
                <a:gd name="connsiteY3" fmla="*/ 2849814 h 2901124"/>
                <a:gd name="connsiteX4" fmla="*/ 7580 w 4274899"/>
                <a:gd name="connsiteY4" fmla="*/ 1904607 h 2901124"/>
                <a:gd name="connsiteX0" fmla="*/ 9002 w 4276321"/>
                <a:gd name="connsiteY0" fmla="*/ 1955746 h 2952263"/>
                <a:gd name="connsiteX1" fmla="*/ 1927643 w 4276321"/>
                <a:gd name="connsiteY1" fmla="*/ 78424 h 2952263"/>
                <a:gd name="connsiteX2" fmla="*/ 4276321 w 4276321"/>
                <a:gd name="connsiteY2" fmla="*/ 1031996 h 2952263"/>
                <a:gd name="connsiteX3" fmla="*/ 2645818 w 4276321"/>
                <a:gd name="connsiteY3" fmla="*/ 2900953 h 2952263"/>
                <a:gd name="connsiteX4" fmla="*/ 9002 w 4276321"/>
                <a:gd name="connsiteY4" fmla="*/ 1955746 h 2952263"/>
                <a:gd name="connsiteX0" fmla="*/ 9009 w 4276328"/>
                <a:gd name="connsiteY0" fmla="*/ 1933562 h 2930079"/>
                <a:gd name="connsiteX1" fmla="*/ 1927650 w 4276328"/>
                <a:gd name="connsiteY1" fmla="*/ 56240 h 2930079"/>
                <a:gd name="connsiteX2" fmla="*/ 4276328 w 4276328"/>
                <a:gd name="connsiteY2" fmla="*/ 1009812 h 2930079"/>
                <a:gd name="connsiteX3" fmla="*/ 2645825 w 4276328"/>
                <a:gd name="connsiteY3" fmla="*/ 2878769 h 2930079"/>
                <a:gd name="connsiteX4" fmla="*/ 9009 w 4276328"/>
                <a:gd name="connsiteY4" fmla="*/ 1933562 h 2930079"/>
                <a:gd name="connsiteX0" fmla="*/ 20774 w 4288093"/>
                <a:gd name="connsiteY0" fmla="*/ 1726964 h 2721615"/>
                <a:gd name="connsiteX1" fmla="*/ 1658146 w 4288093"/>
                <a:gd name="connsiteY1" fmla="*/ 75781 h 2721615"/>
                <a:gd name="connsiteX2" fmla="*/ 4288093 w 4288093"/>
                <a:gd name="connsiteY2" fmla="*/ 803214 h 2721615"/>
                <a:gd name="connsiteX3" fmla="*/ 2657590 w 4288093"/>
                <a:gd name="connsiteY3" fmla="*/ 2672171 h 2721615"/>
                <a:gd name="connsiteX4" fmla="*/ 20774 w 4288093"/>
                <a:gd name="connsiteY4" fmla="*/ 1726964 h 2721615"/>
                <a:gd name="connsiteX0" fmla="*/ 22131 w 4289450"/>
                <a:gd name="connsiteY0" fmla="*/ 1726964 h 2601671"/>
                <a:gd name="connsiteX1" fmla="*/ 1659503 w 4289450"/>
                <a:gd name="connsiteY1" fmla="*/ 75781 h 2601671"/>
                <a:gd name="connsiteX2" fmla="*/ 4289450 w 4289450"/>
                <a:gd name="connsiteY2" fmla="*/ 803214 h 2601671"/>
                <a:gd name="connsiteX3" fmla="*/ 2696919 w 4289450"/>
                <a:gd name="connsiteY3" fmla="*/ 2546257 h 2601671"/>
                <a:gd name="connsiteX4" fmla="*/ 22131 w 4289450"/>
                <a:gd name="connsiteY4" fmla="*/ 1726964 h 2601671"/>
                <a:gd name="connsiteX0" fmla="*/ 22131 w 4289450"/>
                <a:gd name="connsiteY0" fmla="*/ 1726964 h 2633937"/>
                <a:gd name="connsiteX1" fmla="*/ 1659503 w 4289450"/>
                <a:gd name="connsiteY1" fmla="*/ 75781 h 2633937"/>
                <a:gd name="connsiteX2" fmla="*/ 4289450 w 4289450"/>
                <a:gd name="connsiteY2" fmla="*/ 803214 h 2633937"/>
                <a:gd name="connsiteX3" fmla="*/ 2696919 w 4289450"/>
                <a:gd name="connsiteY3" fmla="*/ 2546257 h 2633937"/>
                <a:gd name="connsiteX4" fmla="*/ 22131 w 4289450"/>
                <a:gd name="connsiteY4" fmla="*/ 1726964 h 2633937"/>
                <a:gd name="connsiteX0" fmla="*/ 23456 w 4290775"/>
                <a:gd name="connsiteY0" fmla="*/ 1727342 h 2634315"/>
                <a:gd name="connsiteX1" fmla="*/ 1660828 w 4290775"/>
                <a:gd name="connsiteY1" fmla="*/ 76159 h 2634315"/>
                <a:gd name="connsiteX2" fmla="*/ 4290775 w 4290775"/>
                <a:gd name="connsiteY2" fmla="*/ 803592 h 2634315"/>
                <a:gd name="connsiteX3" fmla="*/ 2698244 w 4290775"/>
                <a:gd name="connsiteY3" fmla="*/ 2546635 h 2634315"/>
                <a:gd name="connsiteX4" fmla="*/ 23456 w 4290775"/>
                <a:gd name="connsiteY4" fmla="*/ 1727342 h 2634315"/>
                <a:gd name="connsiteX0" fmla="*/ 23456 w 4290775"/>
                <a:gd name="connsiteY0" fmla="*/ 1725738 h 2632711"/>
                <a:gd name="connsiteX1" fmla="*/ 1660828 w 4290775"/>
                <a:gd name="connsiteY1" fmla="*/ 74555 h 2632711"/>
                <a:gd name="connsiteX2" fmla="*/ 4290775 w 4290775"/>
                <a:gd name="connsiteY2" fmla="*/ 801988 h 2632711"/>
                <a:gd name="connsiteX3" fmla="*/ 2698244 w 4290775"/>
                <a:gd name="connsiteY3" fmla="*/ 2545031 h 2632711"/>
                <a:gd name="connsiteX4" fmla="*/ 23456 w 4290775"/>
                <a:gd name="connsiteY4" fmla="*/ 1725738 h 2632711"/>
                <a:gd name="connsiteX0" fmla="*/ 23456 w 4290775"/>
                <a:gd name="connsiteY0" fmla="*/ 1725738 h 2632711"/>
                <a:gd name="connsiteX1" fmla="*/ 1660828 w 4290775"/>
                <a:gd name="connsiteY1" fmla="*/ 74555 h 2632711"/>
                <a:gd name="connsiteX2" fmla="*/ 4290775 w 4290775"/>
                <a:gd name="connsiteY2" fmla="*/ 801988 h 2632711"/>
                <a:gd name="connsiteX3" fmla="*/ 2698244 w 4290775"/>
                <a:gd name="connsiteY3" fmla="*/ 2545031 h 2632711"/>
                <a:gd name="connsiteX4" fmla="*/ 23456 w 4290775"/>
                <a:gd name="connsiteY4" fmla="*/ 1725738 h 2632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90775" h="2632711">
                  <a:moveTo>
                    <a:pt x="23456" y="1725738"/>
                  </a:moveTo>
                  <a:cubicBezTo>
                    <a:pt x="-149447" y="1313992"/>
                    <a:pt x="657286" y="323085"/>
                    <a:pt x="1660828" y="74555"/>
                  </a:cubicBezTo>
                  <a:cubicBezTo>
                    <a:pt x="2664370" y="-173975"/>
                    <a:pt x="4113571" y="232011"/>
                    <a:pt x="4290775" y="801988"/>
                  </a:cubicBezTo>
                  <a:cubicBezTo>
                    <a:pt x="4224223" y="1440065"/>
                    <a:pt x="4055279" y="2200967"/>
                    <a:pt x="2698244" y="2545031"/>
                  </a:cubicBezTo>
                  <a:cubicBezTo>
                    <a:pt x="1341209" y="2889095"/>
                    <a:pt x="196359" y="2137484"/>
                    <a:pt x="23456" y="1725738"/>
                  </a:cubicBezTo>
                  <a:close/>
                </a:path>
              </a:pathLst>
            </a:custGeom>
            <a:solidFill>
              <a:schemeClr val="accent4">
                <a:alpha val="38824"/>
              </a:schemeClr>
            </a:solidFill>
            <a:ln>
              <a:noFill/>
            </a:ln>
            <a:effectLst>
              <a:softEdge rad="275268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337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endParaRPr lang="en-US" sz="4956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endParaRPr>
            </a:p>
            <a:p>
              <a:pPr algn="ctr"/>
              <a:endParaRPr lang="en-US" sz="4956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8F53FE8-D98F-C4A1-2864-F6C8A394314D}"/>
                </a:ext>
              </a:extLst>
            </p:cNvPr>
            <p:cNvSpPr/>
            <p:nvPr/>
          </p:nvSpPr>
          <p:spPr>
            <a:xfrm rot="20009207">
              <a:off x="43056" y="2177972"/>
              <a:ext cx="2500101" cy="1534985"/>
            </a:xfrm>
            <a:custGeom>
              <a:avLst/>
              <a:gdLst>
                <a:gd name="connsiteX0" fmla="*/ 0 w 1616964"/>
                <a:gd name="connsiteY0" fmla="*/ 636118 h 1272236"/>
                <a:gd name="connsiteX1" fmla="*/ 808482 w 1616964"/>
                <a:gd name="connsiteY1" fmla="*/ 0 h 1272236"/>
                <a:gd name="connsiteX2" fmla="*/ 1616964 w 1616964"/>
                <a:gd name="connsiteY2" fmla="*/ 636118 h 1272236"/>
                <a:gd name="connsiteX3" fmla="*/ 808482 w 1616964"/>
                <a:gd name="connsiteY3" fmla="*/ 1272236 h 1272236"/>
                <a:gd name="connsiteX4" fmla="*/ 0 w 1616964"/>
                <a:gd name="connsiteY4" fmla="*/ 636118 h 1272236"/>
                <a:gd name="connsiteX0" fmla="*/ 1 w 1616965"/>
                <a:gd name="connsiteY0" fmla="*/ 467997 h 1104115"/>
                <a:gd name="connsiteX1" fmla="*/ 804092 w 1616965"/>
                <a:gd name="connsiteY1" fmla="*/ 0 h 1104115"/>
                <a:gd name="connsiteX2" fmla="*/ 1616965 w 1616965"/>
                <a:gd name="connsiteY2" fmla="*/ 467997 h 1104115"/>
                <a:gd name="connsiteX3" fmla="*/ 808483 w 1616965"/>
                <a:gd name="connsiteY3" fmla="*/ 1104115 h 1104115"/>
                <a:gd name="connsiteX4" fmla="*/ 1 w 1616965"/>
                <a:gd name="connsiteY4" fmla="*/ 467997 h 1104115"/>
                <a:gd name="connsiteX0" fmla="*/ 0 w 1684873"/>
                <a:gd name="connsiteY0" fmla="*/ 748167 h 1117532"/>
                <a:gd name="connsiteX1" fmla="*/ 872000 w 1684873"/>
                <a:gd name="connsiteY1" fmla="*/ 7487 h 1117532"/>
                <a:gd name="connsiteX2" fmla="*/ 1684873 w 1684873"/>
                <a:gd name="connsiteY2" fmla="*/ 475484 h 1117532"/>
                <a:gd name="connsiteX3" fmla="*/ 876391 w 1684873"/>
                <a:gd name="connsiteY3" fmla="*/ 1111602 h 1117532"/>
                <a:gd name="connsiteX4" fmla="*/ 0 w 1684873"/>
                <a:gd name="connsiteY4" fmla="*/ 748167 h 1117532"/>
                <a:gd name="connsiteX0" fmla="*/ 22635 w 1707508"/>
                <a:gd name="connsiteY0" fmla="*/ 748167 h 1123348"/>
                <a:gd name="connsiteX1" fmla="*/ 894635 w 1707508"/>
                <a:gd name="connsiteY1" fmla="*/ 7487 h 1123348"/>
                <a:gd name="connsiteX2" fmla="*/ 1707508 w 1707508"/>
                <a:gd name="connsiteY2" fmla="*/ 475484 h 1123348"/>
                <a:gd name="connsiteX3" fmla="*/ 899026 w 1707508"/>
                <a:gd name="connsiteY3" fmla="*/ 1111602 h 1123348"/>
                <a:gd name="connsiteX4" fmla="*/ 22635 w 1707508"/>
                <a:gd name="connsiteY4" fmla="*/ 748167 h 1123348"/>
                <a:gd name="connsiteX0" fmla="*/ 95592 w 1780465"/>
                <a:gd name="connsiteY0" fmla="*/ 748167 h 1118286"/>
                <a:gd name="connsiteX1" fmla="*/ 967592 w 1780465"/>
                <a:gd name="connsiteY1" fmla="*/ 7487 h 1118286"/>
                <a:gd name="connsiteX2" fmla="*/ 1780465 w 1780465"/>
                <a:gd name="connsiteY2" fmla="*/ 475484 h 1118286"/>
                <a:gd name="connsiteX3" fmla="*/ 971983 w 1780465"/>
                <a:gd name="connsiteY3" fmla="*/ 1111602 h 1118286"/>
                <a:gd name="connsiteX4" fmla="*/ 95592 w 1780465"/>
                <a:gd name="connsiteY4" fmla="*/ 748167 h 1118286"/>
                <a:gd name="connsiteX0" fmla="*/ 252 w 1685125"/>
                <a:gd name="connsiteY0" fmla="*/ 748167 h 1117947"/>
                <a:gd name="connsiteX1" fmla="*/ 872252 w 1685125"/>
                <a:gd name="connsiteY1" fmla="*/ 7487 h 1117947"/>
                <a:gd name="connsiteX2" fmla="*/ 1685125 w 1685125"/>
                <a:gd name="connsiteY2" fmla="*/ 475484 h 1117947"/>
                <a:gd name="connsiteX3" fmla="*/ 876643 w 1685125"/>
                <a:gd name="connsiteY3" fmla="*/ 1111602 h 1117947"/>
                <a:gd name="connsiteX4" fmla="*/ 252 w 1685125"/>
                <a:gd name="connsiteY4" fmla="*/ 748167 h 1117947"/>
                <a:gd name="connsiteX0" fmla="*/ 267 w 1903172"/>
                <a:gd name="connsiteY0" fmla="*/ 755827 h 1128624"/>
                <a:gd name="connsiteX1" fmla="*/ 872267 w 1903172"/>
                <a:gd name="connsiteY1" fmla="*/ 15147 h 1128624"/>
                <a:gd name="connsiteX2" fmla="*/ 1903172 w 1903172"/>
                <a:gd name="connsiteY2" fmla="*/ 410247 h 1128624"/>
                <a:gd name="connsiteX3" fmla="*/ 876658 w 1903172"/>
                <a:gd name="connsiteY3" fmla="*/ 1119262 h 1128624"/>
                <a:gd name="connsiteX4" fmla="*/ 267 w 1903172"/>
                <a:gd name="connsiteY4" fmla="*/ 755827 h 1128624"/>
                <a:gd name="connsiteX0" fmla="*/ 81 w 1902986"/>
                <a:gd name="connsiteY0" fmla="*/ 683662 h 1055517"/>
                <a:gd name="connsiteX1" fmla="*/ 831262 w 1902986"/>
                <a:gd name="connsiteY1" fmla="*/ 24805 h 1055517"/>
                <a:gd name="connsiteX2" fmla="*/ 1902986 w 1902986"/>
                <a:gd name="connsiteY2" fmla="*/ 338082 h 1055517"/>
                <a:gd name="connsiteX3" fmla="*/ 876472 w 1902986"/>
                <a:gd name="connsiteY3" fmla="*/ 1047097 h 1055517"/>
                <a:gd name="connsiteX4" fmla="*/ 81 w 1902986"/>
                <a:gd name="connsiteY4" fmla="*/ 683662 h 1055517"/>
                <a:gd name="connsiteX0" fmla="*/ 1043 w 1903948"/>
                <a:gd name="connsiteY0" fmla="*/ 683662 h 1126690"/>
                <a:gd name="connsiteX1" fmla="*/ 832224 w 1903948"/>
                <a:gd name="connsiteY1" fmla="*/ 24805 h 1126690"/>
                <a:gd name="connsiteX2" fmla="*/ 1903948 w 1903948"/>
                <a:gd name="connsiteY2" fmla="*/ 338082 h 1126690"/>
                <a:gd name="connsiteX3" fmla="*/ 1000178 w 1903948"/>
                <a:gd name="connsiteY3" fmla="*/ 1119685 h 1126690"/>
                <a:gd name="connsiteX4" fmla="*/ 1043 w 1903948"/>
                <a:gd name="connsiteY4" fmla="*/ 683662 h 1126690"/>
                <a:gd name="connsiteX0" fmla="*/ 2138 w 1905043"/>
                <a:gd name="connsiteY0" fmla="*/ 683662 h 1175872"/>
                <a:gd name="connsiteX1" fmla="*/ 833319 w 1905043"/>
                <a:gd name="connsiteY1" fmla="*/ 24805 h 1175872"/>
                <a:gd name="connsiteX2" fmla="*/ 1905043 w 1905043"/>
                <a:gd name="connsiteY2" fmla="*/ 338082 h 1175872"/>
                <a:gd name="connsiteX3" fmla="*/ 1078561 w 1905043"/>
                <a:gd name="connsiteY3" fmla="*/ 1169595 h 1175872"/>
                <a:gd name="connsiteX4" fmla="*/ 2138 w 1905043"/>
                <a:gd name="connsiteY4" fmla="*/ 683662 h 1175872"/>
                <a:gd name="connsiteX0" fmla="*/ 2730 w 1905635"/>
                <a:gd name="connsiteY0" fmla="*/ 776858 h 1269344"/>
                <a:gd name="connsiteX1" fmla="*/ 806555 w 1905635"/>
                <a:gd name="connsiteY1" fmla="*/ 13521 h 1269344"/>
                <a:gd name="connsiteX2" fmla="*/ 1905635 w 1905635"/>
                <a:gd name="connsiteY2" fmla="*/ 431278 h 1269344"/>
                <a:gd name="connsiteX3" fmla="*/ 1079153 w 1905635"/>
                <a:gd name="connsiteY3" fmla="*/ 1262791 h 1269344"/>
                <a:gd name="connsiteX4" fmla="*/ 2730 w 1905635"/>
                <a:gd name="connsiteY4" fmla="*/ 776858 h 1269344"/>
                <a:gd name="connsiteX0" fmla="*/ 1223 w 1904128"/>
                <a:gd name="connsiteY0" fmla="*/ 1361897 h 1856523"/>
                <a:gd name="connsiteX1" fmla="*/ 886296 w 1904128"/>
                <a:gd name="connsiteY1" fmla="*/ 3263 h 1856523"/>
                <a:gd name="connsiteX2" fmla="*/ 1904128 w 1904128"/>
                <a:gd name="connsiteY2" fmla="*/ 1016317 h 1856523"/>
                <a:gd name="connsiteX3" fmla="*/ 1077646 w 1904128"/>
                <a:gd name="connsiteY3" fmla="*/ 1847830 h 1856523"/>
                <a:gd name="connsiteX4" fmla="*/ 1223 w 1904128"/>
                <a:gd name="connsiteY4" fmla="*/ 1361897 h 1856523"/>
                <a:gd name="connsiteX0" fmla="*/ 1431 w 2458485"/>
                <a:gd name="connsiteY0" fmla="*/ 1368610 h 1872481"/>
                <a:gd name="connsiteX1" fmla="*/ 886504 w 2458485"/>
                <a:gd name="connsiteY1" fmla="*/ 9976 h 1872481"/>
                <a:gd name="connsiteX2" fmla="*/ 2458485 w 2458485"/>
                <a:gd name="connsiteY2" fmla="*/ 822606 h 1872481"/>
                <a:gd name="connsiteX3" fmla="*/ 1077854 w 2458485"/>
                <a:gd name="connsiteY3" fmla="*/ 1854543 h 1872481"/>
                <a:gd name="connsiteX4" fmla="*/ 1431 w 2458485"/>
                <a:gd name="connsiteY4" fmla="*/ 1368610 h 1872481"/>
                <a:gd name="connsiteX0" fmla="*/ 1248 w 2458302"/>
                <a:gd name="connsiteY0" fmla="*/ 1368610 h 2142584"/>
                <a:gd name="connsiteX1" fmla="*/ 886321 w 2458302"/>
                <a:gd name="connsiteY1" fmla="*/ 9976 h 2142584"/>
                <a:gd name="connsiteX2" fmla="*/ 2458302 w 2458302"/>
                <a:gd name="connsiteY2" fmla="*/ 822606 h 2142584"/>
                <a:gd name="connsiteX3" fmla="*/ 1064291 w 2458302"/>
                <a:gd name="connsiteY3" fmla="*/ 2131721 h 2142584"/>
                <a:gd name="connsiteX4" fmla="*/ 1248 w 2458302"/>
                <a:gd name="connsiteY4" fmla="*/ 1368610 h 2142584"/>
                <a:gd name="connsiteX0" fmla="*/ 852 w 2753163"/>
                <a:gd name="connsiteY0" fmla="*/ 1462801 h 2151367"/>
                <a:gd name="connsiteX1" fmla="*/ 1181182 w 2753163"/>
                <a:gd name="connsiteY1" fmla="*/ 13027 h 2151367"/>
                <a:gd name="connsiteX2" fmla="*/ 2753163 w 2753163"/>
                <a:gd name="connsiteY2" fmla="*/ 825657 h 2151367"/>
                <a:gd name="connsiteX3" fmla="*/ 1359152 w 2753163"/>
                <a:gd name="connsiteY3" fmla="*/ 2134772 h 2151367"/>
                <a:gd name="connsiteX4" fmla="*/ 852 w 2753163"/>
                <a:gd name="connsiteY4" fmla="*/ 1462801 h 2151367"/>
                <a:gd name="connsiteX0" fmla="*/ 1803 w 2754114"/>
                <a:gd name="connsiteY0" fmla="*/ 1006931 h 1693335"/>
                <a:gd name="connsiteX1" fmla="*/ 1109873 w 2754114"/>
                <a:gd name="connsiteY1" fmla="*/ 43397 h 1693335"/>
                <a:gd name="connsiteX2" fmla="*/ 2754114 w 2754114"/>
                <a:gd name="connsiteY2" fmla="*/ 369787 h 1693335"/>
                <a:gd name="connsiteX3" fmla="*/ 1360103 w 2754114"/>
                <a:gd name="connsiteY3" fmla="*/ 1678902 h 1693335"/>
                <a:gd name="connsiteX4" fmla="*/ 1803 w 2754114"/>
                <a:gd name="connsiteY4" fmla="*/ 1006931 h 1693335"/>
                <a:gd name="connsiteX0" fmla="*/ 3722 w 2756033"/>
                <a:gd name="connsiteY0" fmla="*/ 1006931 h 1378152"/>
                <a:gd name="connsiteX1" fmla="*/ 1111792 w 2756033"/>
                <a:gd name="connsiteY1" fmla="*/ 43397 h 1378152"/>
                <a:gd name="connsiteX2" fmla="*/ 2756033 w 2756033"/>
                <a:gd name="connsiteY2" fmla="*/ 369787 h 1378152"/>
                <a:gd name="connsiteX3" fmla="*/ 1479862 w 2756033"/>
                <a:gd name="connsiteY3" fmla="*/ 1351649 h 1378152"/>
                <a:gd name="connsiteX4" fmla="*/ 3722 w 2756033"/>
                <a:gd name="connsiteY4" fmla="*/ 1006931 h 1378152"/>
                <a:gd name="connsiteX0" fmla="*/ 4779 w 2757090"/>
                <a:gd name="connsiteY0" fmla="*/ 1156322 h 1529748"/>
                <a:gd name="connsiteX1" fmla="*/ 1071803 w 2757090"/>
                <a:gd name="connsiteY1" fmla="*/ 24708 h 1529748"/>
                <a:gd name="connsiteX2" fmla="*/ 2757090 w 2757090"/>
                <a:gd name="connsiteY2" fmla="*/ 519178 h 1529748"/>
                <a:gd name="connsiteX3" fmla="*/ 1480919 w 2757090"/>
                <a:gd name="connsiteY3" fmla="*/ 1501040 h 1529748"/>
                <a:gd name="connsiteX4" fmla="*/ 4779 w 2757090"/>
                <a:gd name="connsiteY4" fmla="*/ 1156322 h 1529748"/>
                <a:gd name="connsiteX0" fmla="*/ 4439 w 2411582"/>
                <a:gd name="connsiteY0" fmla="*/ 1141715 h 1505119"/>
                <a:gd name="connsiteX1" fmla="*/ 1071463 w 2411582"/>
                <a:gd name="connsiteY1" fmla="*/ 10101 h 1505119"/>
                <a:gd name="connsiteX2" fmla="*/ 2411582 w 2411582"/>
                <a:gd name="connsiteY2" fmla="*/ 673000 h 1505119"/>
                <a:gd name="connsiteX3" fmla="*/ 1480579 w 2411582"/>
                <a:gd name="connsiteY3" fmla="*/ 1486433 h 1505119"/>
                <a:gd name="connsiteX4" fmla="*/ 4439 w 2411582"/>
                <a:gd name="connsiteY4" fmla="*/ 1141715 h 1505119"/>
                <a:gd name="connsiteX0" fmla="*/ 4463 w 2439024"/>
                <a:gd name="connsiteY0" fmla="*/ 1134808 h 1488983"/>
                <a:gd name="connsiteX1" fmla="*/ 1071487 w 2439024"/>
                <a:gd name="connsiteY1" fmla="*/ 3194 h 1488983"/>
                <a:gd name="connsiteX2" fmla="*/ 2439024 w 2439024"/>
                <a:gd name="connsiteY2" fmla="*/ 838729 h 1488983"/>
                <a:gd name="connsiteX3" fmla="*/ 1480603 w 2439024"/>
                <a:gd name="connsiteY3" fmla="*/ 1479526 h 1488983"/>
                <a:gd name="connsiteX4" fmla="*/ 4463 w 2439024"/>
                <a:gd name="connsiteY4" fmla="*/ 1134808 h 1488983"/>
                <a:gd name="connsiteX0" fmla="*/ 4540 w 2520863"/>
                <a:gd name="connsiteY0" fmla="*/ 1135555 h 1491092"/>
                <a:gd name="connsiteX1" fmla="*/ 1071564 w 2520863"/>
                <a:gd name="connsiteY1" fmla="*/ 3941 h 1491092"/>
                <a:gd name="connsiteX2" fmla="*/ 2520863 w 2520863"/>
                <a:gd name="connsiteY2" fmla="*/ 812140 h 1491092"/>
                <a:gd name="connsiteX3" fmla="*/ 1480680 w 2520863"/>
                <a:gd name="connsiteY3" fmla="*/ 1480273 h 1491092"/>
                <a:gd name="connsiteX4" fmla="*/ 4540 w 2520863"/>
                <a:gd name="connsiteY4" fmla="*/ 1135555 h 1491092"/>
                <a:gd name="connsiteX0" fmla="*/ 5481 w 2362713"/>
                <a:gd name="connsiteY0" fmla="*/ 1205196 h 1501805"/>
                <a:gd name="connsiteX1" fmla="*/ 913414 w 2362713"/>
                <a:gd name="connsiteY1" fmla="*/ 5571 h 1501805"/>
                <a:gd name="connsiteX2" fmla="*/ 2362713 w 2362713"/>
                <a:gd name="connsiteY2" fmla="*/ 813770 h 1501805"/>
                <a:gd name="connsiteX3" fmla="*/ 1322530 w 2362713"/>
                <a:gd name="connsiteY3" fmla="*/ 1481903 h 1501805"/>
                <a:gd name="connsiteX4" fmla="*/ 5481 w 2362713"/>
                <a:gd name="connsiteY4" fmla="*/ 1205196 h 1501805"/>
                <a:gd name="connsiteX0" fmla="*/ 5145 w 2412390"/>
                <a:gd name="connsiteY0" fmla="*/ 1167994 h 1495460"/>
                <a:gd name="connsiteX1" fmla="*/ 963091 w 2412390"/>
                <a:gd name="connsiteY1" fmla="*/ 4674 h 1495460"/>
                <a:gd name="connsiteX2" fmla="*/ 2412390 w 2412390"/>
                <a:gd name="connsiteY2" fmla="*/ 812873 h 1495460"/>
                <a:gd name="connsiteX3" fmla="*/ 1372207 w 2412390"/>
                <a:gd name="connsiteY3" fmla="*/ 1481006 h 1495460"/>
                <a:gd name="connsiteX4" fmla="*/ 5145 w 2412390"/>
                <a:gd name="connsiteY4" fmla="*/ 1167994 h 1495460"/>
                <a:gd name="connsiteX0" fmla="*/ 6921 w 2414166"/>
                <a:gd name="connsiteY0" fmla="*/ 1167994 h 1573413"/>
                <a:gd name="connsiteX1" fmla="*/ 964867 w 2414166"/>
                <a:gd name="connsiteY1" fmla="*/ 4674 h 1573413"/>
                <a:gd name="connsiteX2" fmla="*/ 2414166 w 2414166"/>
                <a:gd name="connsiteY2" fmla="*/ 812873 h 1573413"/>
                <a:gd name="connsiteX3" fmla="*/ 1446756 w 2414166"/>
                <a:gd name="connsiteY3" fmla="*/ 1562726 h 1573413"/>
                <a:gd name="connsiteX4" fmla="*/ 6921 w 2414166"/>
                <a:gd name="connsiteY4" fmla="*/ 1167994 h 1573413"/>
                <a:gd name="connsiteX0" fmla="*/ 6148 w 2413393"/>
                <a:gd name="connsiteY0" fmla="*/ 1258242 h 1664289"/>
                <a:gd name="connsiteX1" fmla="*/ 986730 w 2413393"/>
                <a:gd name="connsiteY1" fmla="*/ 4028 h 1664289"/>
                <a:gd name="connsiteX2" fmla="*/ 2413393 w 2413393"/>
                <a:gd name="connsiteY2" fmla="*/ 903121 h 1664289"/>
                <a:gd name="connsiteX3" fmla="*/ 1445983 w 2413393"/>
                <a:gd name="connsiteY3" fmla="*/ 1652974 h 1664289"/>
                <a:gd name="connsiteX4" fmla="*/ 6148 w 2413393"/>
                <a:gd name="connsiteY4" fmla="*/ 1258242 h 1664289"/>
                <a:gd name="connsiteX0" fmla="*/ 5757 w 2413002"/>
                <a:gd name="connsiteY0" fmla="*/ 1257169 h 1663216"/>
                <a:gd name="connsiteX1" fmla="*/ 986339 w 2413002"/>
                <a:gd name="connsiteY1" fmla="*/ 2955 h 1663216"/>
                <a:gd name="connsiteX2" fmla="*/ 2413002 w 2413002"/>
                <a:gd name="connsiteY2" fmla="*/ 902048 h 1663216"/>
                <a:gd name="connsiteX3" fmla="*/ 1445592 w 2413002"/>
                <a:gd name="connsiteY3" fmla="*/ 1651901 h 1663216"/>
                <a:gd name="connsiteX4" fmla="*/ 5757 w 2413002"/>
                <a:gd name="connsiteY4" fmla="*/ 1257169 h 1663216"/>
                <a:gd name="connsiteX0" fmla="*/ 4720 w 2411965"/>
                <a:gd name="connsiteY0" fmla="*/ 1103650 h 1508666"/>
                <a:gd name="connsiteX1" fmla="*/ 1021791 w 2411965"/>
                <a:gd name="connsiteY1" fmla="*/ 3889 h 1508666"/>
                <a:gd name="connsiteX2" fmla="*/ 2411965 w 2411965"/>
                <a:gd name="connsiteY2" fmla="*/ 748529 h 1508666"/>
                <a:gd name="connsiteX3" fmla="*/ 1444555 w 2411965"/>
                <a:gd name="connsiteY3" fmla="*/ 1498382 h 1508666"/>
                <a:gd name="connsiteX4" fmla="*/ 4720 w 2411965"/>
                <a:gd name="connsiteY4" fmla="*/ 1103650 h 1508666"/>
                <a:gd name="connsiteX0" fmla="*/ 4995 w 2380122"/>
                <a:gd name="connsiteY0" fmla="*/ 1136961 h 1560287"/>
                <a:gd name="connsiteX1" fmla="*/ 1022066 w 2380122"/>
                <a:gd name="connsiteY1" fmla="*/ 37200 h 1560287"/>
                <a:gd name="connsiteX2" fmla="*/ 2380122 w 2380122"/>
                <a:gd name="connsiteY2" fmla="*/ 436549 h 1560287"/>
                <a:gd name="connsiteX3" fmla="*/ 1444830 w 2380122"/>
                <a:gd name="connsiteY3" fmla="*/ 1531693 h 1560287"/>
                <a:gd name="connsiteX4" fmla="*/ 4995 w 2380122"/>
                <a:gd name="connsiteY4" fmla="*/ 1136961 h 1560287"/>
                <a:gd name="connsiteX0" fmla="*/ 5050 w 2430190"/>
                <a:gd name="connsiteY0" fmla="*/ 1130769 h 1551995"/>
                <a:gd name="connsiteX1" fmla="*/ 1022121 w 2430190"/>
                <a:gd name="connsiteY1" fmla="*/ 31008 h 1551995"/>
                <a:gd name="connsiteX2" fmla="*/ 2430190 w 2430190"/>
                <a:gd name="connsiteY2" fmla="*/ 466661 h 1551995"/>
                <a:gd name="connsiteX3" fmla="*/ 1444885 w 2430190"/>
                <a:gd name="connsiteY3" fmla="*/ 1525501 h 1551995"/>
                <a:gd name="connsiteX4" fmla="*/ 5050 w 2430190"/>
                <a:gd name="connsiteY4" fmla="*/ 1130769 h 1551995"/>
                <a:gd name="connsiteX0" fmla="*/ 5137 w 2507606"/>
                <a:gd name="connsiteY0" fmla="*/ 1118683 h 1534552"/>
                <a:gd name="connsiteX1" fmla="*/ 1022208 w 2507606"/>
                <a:gd name="connsiteY1" fmla="*/ 18922 h 1534552"/>
                <a:gd name="connsiteX2" fmla="*/ 2507606 w 2507606"/>
                <a:gd name="connsiteY2" fmla="*/ 549923 h 1534552"/>
                <a:gd name="connsiteX3" fmla="*/ 1444972 w 2507606"/>
                <a:gd name="connsiteY3" fmla="*/ 1513415 h 1534552"/>
                <a:gd name="connsiteX4" fmla="*/ 5137 w 2507606"/>
                <a:gd name="connsiteY4" fmla="*/ 1118683 h 1534552"/>
                <a:gd name="connsiteX0" fmla="*/ 5137 w 2507606"/>
                <a:gd name="connsiteY0" fmla="*/ 1122191 h 1538060"/>
                <a:gd name="connsiteX1" fmla="*/ 1022208 w 2507606"/>
                <a:gd name="connsiteY1" fmla="*/ 22430 h 1538060"/>
                <a:gd name="connsiteX2" fmla="*/ 2507606 w 2507606"/>
                <a:gd name="connsiteY2" fmla="*/ 553431 h 1538060"/>
                <a:gd name="connsiteX3" fmla="*/ 1444972 w 2507606"/>
                <a:gd name="connsiteY3" fmla="*/ 1516923 h 1538060"/>
                <a:gd name="connsiteX4" fmla="*/ 5137 w 2507606"/>
                <a:gd name="connsiteY4" fmla="*/ 1122191 h 1538060"/>
                <a:gd name="connsiteX0" fmla="*/ 5137 w 2508703"/>
                <a:gd name="connsiteY0" fmla="*/ 1122191 h 1538060"/>
                <a:gd name="connsiteX1" fmla="*/ 1022208 w 2508703"/>
                <a:gd name="connsiteY1" fmla="*/ 22430 h 1538060"/>
                <a:gd name="connsiteX2" fmla="*/ 2507606 w 2508703"/>
                <a:gd name="connsiteY2" fmla="*/ 553431 h 1538060"/>
                <a:gd name="connsiteX3" fmla="*/ 1444972 w 2508703"/>
                <a:gd name="connsiteY3" fmla="*/ 1516923 h 1538060"/>
                <a:gd name="connsiteX4" fmla="*/ 5137 w 2508703"/>
                <a:gd name="connsiteY4" fmla="*/ 1122191 h 1538060"/>
                <a:gd name="connsiteX0" fmla="*/ 7812 w 2511378"/>
                <a:gd name="connsiteY0" fmla="*/ 1154025 h 1569894"/>
                <a:gd name="connsiteX1" fmla="*/ 1024883 w 2511378"/>
                <a:gd name="connsiteY1" fmla="*/ 54264 h 1569894"/>
                <a:gd name="connsiteX2" fmla="*/ 2510281 w 2511378"/>
                <a:gd name="connsiteY2" fmla="*/ 585265 h 1569894"/>
                <a:gd name="connsiteX3" fmla="*/ 1447647 w 2511378"/>
                <a:gd name="connsiteY3" fmla="*/ 1548757 h 1569894"/>
                <a:gd name="connsiteX4" fmla="*/ 7812 w 2511378"/>
                <a:gd name="connsiteY4" fmla="*/ 1154025 h 1569894"/>
                <a:gd name="connsiteX0" fmla="*/ 7745 w 2511311"/>
                <a:gd name="connsiteY0" fmla="*/ 1117763 h 1533632"/>
                <a:gd name="connsiteX1" fmla="*/ 1024816 w 2511311"/>
                <a:gd name="connsiteY1" fmla="*/ 18002 h 1533632"/>
                <a:gd name="connsiteX2" fmla="*/ 2510214 w 2511311"/>
                <a:gd name="connsiteY2" fmla="*/ 549003 h 1533632"/>
                <a:gd name="connsiteX3" fmla="*/ 1447580 w 2511311"/>
                <a:gd name="connsiteY3" fmla="*/ 1512495 h 1533632"/>
                <a:gd name="connsiteX4" fmla="*/ 7745 w 2511311"/>
                <a:gd name="connsiteY4" fmla="*/ 1117763 h 1533632"/>
                <a:gd name="connsiteX0" fmla="*/ 7053 w 2510619"/>
                <a:gd name="connsiteY0" fmla="*/ 1146999 h 1562868"/>
                <a:gd name="connsiteX1" fmla="*/ 1024124 w 2510619"/>
                <a:gd name="connsiteY1" fmla="*/ 47238 h 1562868"/>
                <a:gd name="connsiteX2" fmla="*/ 2509522 w 2510619"/>
                <a:gd name="connsiteY2" fmla="*/ 578239 h 1562868"/>
                <a:gd name="connsiteX3" fmla="*/ 1446888 w 2510619"/>
                <a:gd name="connsiteY3" fmla="*/ 1541731 h 1562868"/>
                <a:gd name="connsiteX4" fmla="*/ 7053 w 2510619"/>
                <a:gd name="connsiteY4" fmla="*/ 1146999 h 1562868"/>
                <a:gd name="connsiteX0" fmla="*/ 5635 w 2431955"/>
                <a:gd name="connsiteY0" fmla="*/ 1102925 h 1534987"/>
                <a:gd name="connsiteX1" fmla="*/ 945480 w 2431955"/>
                <a:gd name="connsiteY1" fmla="*/ 21409 h 1534987"/>
                <a:gd name="connsiteX2" fmla="*/ 2430878 w 2431955"/>
                <a:gd name="connsiteY2" fmla="*/ 552410 h 1534987"/>
                <a:gd name="connsiteX3" fmla="*/ 1368244 w 2431955"/>
                <a:gd name="connsiteY3" fmla="*/ 1515902 h 1534987"/>
                <a:gd name="connsiteX4" fmla="*/ 5635 w 2431955"/>
                <a:gd name="connsiteY4" fmla="*/ 1102925 h 1534987"/>
                <a:gd name="connsiteX0" fmla="*/ 23783 w 2450103"/>
                <a:gd name="connsiteY0" fmla="*/ 1102925 h 1531119"/>
                <a:gd name="connsiteX1" fmla="*/ 963628 w 2450103"/>
                <a:gd name="connsiteY1" fmla="*/ 21409 h 1531119"/>
                <a:gd name="connsiteX2" fmla="*/ 2449026 w 2450103"/>
                <a:gd name="connsiteY2" fmla="*/ 552410 h 1531119"/>
                <a:gd name="connsiteX3" fmla="*/ 1386392 w 2450103"/>
                <a:gd name="connsiteY3" fmla="*/ 1515902 h 1531119"/>
                <a:gd name="connsiteX4" fmla="*/ 23783 w 2450103"/>
                <a:gd name="connsiteY4" fmla="*/ 1102925 h 1531119"/>
                <a:gd name="connsiteX0" fmla="*/ 3263 w 2429583"/>
                <a:gd name="connsiteY0" fmla="*/ 1102925 h 1535723"/>
                <a:gd name="connsiteX1" fmla="*/ 943108 w 2429583"/>
                <a:gd name="connsiteY1" fmla="*/ 21409 h 1535723"/>
                <a:gd name="connsiteX2" fmla="*/ 2428506 w 2429583"/>
                <a:gd name="connsiteY2" fmla="*/ 552410 h 1535723"/>
                <a:gd name="connsiteX3" fmla="*/ 1365872 w 2429583"/>
                <a:gd name="connsiteY3" fmla="*/ 1515902 h 1535723"/>
                <a:gd name="connsiteX4" fmla="*/ 3263 w 2429583"/>
                <a:gd name="connsiteY4" fmla="*/ 1102925 h 1535723"/>
                <a:gd name="connsiteX0" fmla="*/ 13600 w 2439920"/>
                <a:gd name="connsiteY0" fmla="*/ 1102925 h 1534985"/>
                <a:gd name="connsiteX1" fmla="*/ 953445 w 2439920"/>
                <a:gd name="connsiteY1" fmla="*/ 21409 h 1534985"/>
                <a:gd name="connsiteX2" fmla="*/ 2438843 w 2439920"/>
                <a:gd name="connsiteY2" fmla="*/ 552410 h 1534985"/>
                <a:gd name="connsiteX3" fmla="*/ 1376209 w 2439920"/>
                <a:gd name="connsiteY3" fmla="*/ 1515902 h 1534985"/>
                <a:gd name="connsiteX4" fmla="*/ 13600 w 2439920"/>
                <a:gd name="connsiteY4" fmla="*/ 1102925 h 153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9920" h="1534985">
                  <a:moveTo>
                    <a:pt x="13600" y="1102925"/>
                  </a:moveTo>
                  <a:cubicBezTo>
                    <a:pt x="-102297" y="853883"/>
                    <a:pt x="549238" y="113161"/>
                    <a:pt x="953445" y="21409"/>
                  </a:cubicBezTo>
                  <a:cubicBezTo>
                    <a:pt x="1357652" y="-70343"/>
                    <a:pt x="2220689" y="137678"/>
                    <a:pt x="2438843" y="552410"/>
                  </a:cubicBezTo>
                  <a:cubicBezTo>
                    <a:pt x="2470899" y="1180864"/>
                    <a:pt x="1780416" y="1424150"/>
                    <a:pt x="1376209" y="1515902"/>
                  </a:cubicBezTo>
                  <a:cubicBezTo>
                    <a:pt x="972002" y="1607654"/>
                    <a:pt x="129497" y="1351967"/>
                    <a:pt x="13600" y="1102925"/>
                  </a:cubicBezTo>
                  <a:close/>
                </a:path>
              </a:pathLst>
            </a:custGeom>
            <a:solidFill>
              <a:schemeClr val="accent5">
                <a:alpha val="38824"/>
              </a:schemeClr>
            </a:solidFill>
            <a:ln>
              <a:noFill/>
            </a:ln>
            <a:effectLst>
              <a:softEdge rad="213659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9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C609ACAF-B0DC-3E45-64A5-DC715A996C97}"/>
                </a:ext>
              </a:extLst>
            </p:cNvPr>
            <p:cNvGrpSpPr/>
            <p:nvPr/>
          </p:nvGrpSpPr>
          <p:grpSpPr>
            <a:xfrm>
              <a:off x="-48489" y="-123522"/>
              <a:ext cx="6770508" cy="4119249"/>
              <a:chOff x="-48489" y="-123522"/>
              <a:chExt cx="6770508" cy="4119249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C548DFF9-B84E-E019-5068-B78516B03EE6}"/>
                  </a:ext>
                </a:extLst>
              </p:cNvPr>
              <p:cNvGrpSpPr/>
              <p:nvPr/>
            </p:nvGrpSpPr>
            <p:grpSpPr>
              <a:xfrm>
                <a:off x="-48489" y="-123522"/>
                <a:ext cx="6756463" cy="4119249"/>
                <a:chOff x="-48489" y="-103202"/>
                <a:chExt cx="6756463" cy="411924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CF7A1874-AC9D-D2E8-D510-9ED3FFBF625F}"/>
                    </a:ext>
                  </a:extLst>
                </p:cNvPr>
                <p:cNvGrpSpPr/>
                <p:nvPr/>
              </p:nvGrpSpPr>
              <p:grpSpPr>
                <a:xfrm>
                  <a:off x="-48489" y="-103202"/>
                  <a:ext cx="6756463" cy="4061909"/>
                  <a:chOff x="156718" y="-40138"/>
                  <a:chExt cx="6236200" cy="4061909"/>
                </a:xfrm>
              </p:grpSpPr>
              <p:graphicFrame>
                <p:nvGraphicFramePr>
                  <p:cNvPr id="21" name="Chart 20">
                    <a:extLst>
                      <a:ext uri="{FF2B5EF4-FFF2-40B4-BE49-F238E27FC236}">
                        <a16:creationId xmlns:a16="http://schemas.microsoft.com/office/drawing/2014/main" id="{B4D5ECF1-BE1A-4F29-FB36-EC8A4E90E22F}"/>
                      </a:ext>
                    </a:extLst>
                  </p:cNvPr>
                  <p:cNvGraphicFramePr/>
                  <p:nvPr/>
                </p:nvGraphicFramePr>
                <p:xfrm>
                  <a:off x="358617" y="-40138"/>
                  <a:ext cx="6034301" cy="4061909"/>
                </p:xfrm>
                <a:graphic>
                  <a:graphicData uri="http://schemas.openxmlformats.org/drawingml/2006/chart">
                    <c:chart xmlns:c="http://schemas.openxmlformats.org/drawingml/2006/chart" xmlns:r="http://schemas.openxmlformats.org/officeDocument/2006/relationships" r:id="rId2"/>
                  </a:graphicData>
                </a:graphic>
              </p:graphicFrame>
              <p:pic>
                <p:nvPicPr>
                  <p:cNvPr id="4" name="Picture 3" descr="A picture containing reef, art, colorfulness, plant&#10;&#10;Description automatically generated">
                    <a:extLst>
                      <a:ext uri="{FF2B5EF4-FFF2-40B4-BE49-F238E27FC236}">
                        <a16:creationId xmlns:a16="http://schemas.microsoft.com/office/drawing/2014/main" id="{0BD7159C-DD17-97DD-7728-5E177B2E63F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4113259" y="356559"/>
                    <a:ext cx="1113130" cy="1256349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6" name="Picture 5" descr="A picture containing reef, art&#10;&#10;Description automatically generated">
                    <a:extLst>
                      <a:ext uri="{FF2B5EF4-FFF2-40B4-BE49-F238E27FC236}">
                        <a16:creationId xmlns:a16="http://schemas.microsoft.com/office/drawing/2014/main" id="{DC342F64-8C57-3549-E3EC-49901D2BE0C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252634" y="844790"/>
                    <a:ext cx="1026673" cy="1181968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7" name="Picture 6" descr="A picture containing art, graphics, graphic design, colorfulness&#10;&#10;Description automatically generated">
                    <a:extLst>
                      <a:ext uri="{FF2B5EF4-FFF2-40B4-BE49-F238E27FC236}">
                        <a16:creationId xmlns:a16="http://schemas.microsoft.com/office/drawing/2014/main" id="{3527DA39-3657-3E78-35F3-A3879379905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2308583" y="1435774"/>
                    <a:ext cx="1045464" cy="902208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16" name="Picture 15" descr="A picture containing art&#10;&#10;Description automatically generated with low confidence">
                    <a:extLst>
                      <a:ext uri="{FF2B5EF4-FFF2-40B4-BE49-F238E27FC236}">
                        <a16:creationId xmlns:a16="http://schemas.microsoft.com/office/drawing/2014/main" id="{D889AEE1-97D5-A2C9-AAF6-F67A2B9F163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984256" y="2541670"/>
                    <a:ext cx="890016" cy="790956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17" name="Picture 16" descr="A picture containing art&#10;&#10;Description automatically generated with low confidence">
                    <a:extLst>
                      <a:ext uri="{FF2B5EF4-FFF2-40B4-BE49-F238E27FC236}">
                        <a16:creationId xmlns:a16="http://schemas.microsoft.com/office/drawing/2014/main" id="{F31B418B-BDDD-8BD0-1FA8-ED1B304ECAE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563029" y="3339280"/>
                    <a:ext cx="518160" cy="280416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18" name="Picture 17">
                    <a:extLst>
                      <a:ext uri="{FF2B5EF4-FFF2-40B4-BE49-F238E27FC236}">
                        <a16:creationId xmlns:a16="http://schemas.microsoft.com/office/drawing/2014/main" id="{0C38E506-6739-22FE-4FD7-D516B8DAD3E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"/>
                  <a:srcRect l="19844" t="5903" r="20634" b="25467"/>
                  <a:stretch/>
                </p:blipFill>
                <p:spPr>
                  <a:xfrm>
                    <a:off x="5052851" y="192638"/>
                    <a:ext cx="1027576" cy="744198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20" name="Picture 19" descr="A picture containing art&#10;&#10;Description automatically generated with low confidence">
                    <a:extLst>
                      <a:ext uri="{FF2B5EF4-FFF2-40B4-BE49-F238E27FC236}">
                        <a16:creationId xmlns:a16="http://schemas.microsoft.com/office/drawing/2014/main" id="{6EDC27E9-488C-D41F-8D4B-95379DC74A4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1756278" y="2033211"/>
                    <a:ext cx="893064" cy="995172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F1543B6D-57B6-86B7-6285-597B0902260A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58184" y="491109"/>
                    <a:ext cx="740162" cy="21129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length [m]</a:t>
                    </a: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8B2C322A-5BB1-7B34-1444-EA5783DA064D}"/>
                      </a:ext>
                    </a:extLst>
                  </p:cNvPr>
                  <p:cNvSpPr txBox="1"/>
                  <p:nvPr/>
                </p:nvSpPr>
                <p:spPr>
                  <a:xfrm>
                    <a:off x="156718" y="3583026"/>
                    <a:ext cx="386097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-10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C3F4F8DA-D984-F1A1-9031-A8DBD77F5A98}"/>
                      </a:ext>
                    </a:extLst>
                  </p:cNvPr>
                  <p:cNvSpPr txBox="1"/>
                  <p:nvPr/>
                </p:nvSpPr>
                <p:spPr>
                  <a:xfrm>
                    <a:off x="156718" y="54772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-6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7B53BD29-5707-84EE-C327-F65DAC82918D}"/>
                      </a:ext>
                    </a:extLst>
                  </p:cNvPr>
                  <p:cNvSpPr txBox="1"/>
                  <p:nvPr/>
                </p:nvSpPr>
                <p:spPr>
                  <a:xfrm>
                    <a:off x="156718" y="936835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-7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43A21CD3-9EAD-5311-0C51-617F9B962084}"/>
                      </a:ext>
                    </a:extLst>
                  </p:cNvPr>
                  <p:cNvSpPr txBox="1"/>
                  <p:nvPr/>
                </p:nvSpPr>
                <p:spPr>
                  <a:xfrm>
                    <a:off x="156718" y="1818898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-8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753D1490-3BE5-38EF-6896-BAF2B01CD6DF}"/>
                      </a:ext>
                    </a:extLst>
                  </p:cNvPr>
                  <p:cNvSpPr txBox="1"/>
                  <p:nvPr/>
                </p:nvSpPr>
                <p:spPr>
                  <a:xfrm>
                    <a:off x="156718" y="2700961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-9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51DDBD94-62B2-B2D8-1EFF-40914D1FA20C}"/>
                      </a:ext>
                    </a:extLst>
                  </p:cNvPr>
                  <p:cNvSpPr txBox="1"/>
                  <p:nvPr/>
                </p:nvSpPr>
                <p:spPr>
                  <a:xfrm>
                    <a:off x="1006589" y="3765723"/>
                    <a:ext cx="386097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-15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FCABAE39-92AD-1DAE-A514-DB87FBA1E7E5}"/>
                      </a:ext>
                    </a:extLst>
                  </p:cNvPr>
                  <p:cNvSpPr txBox="1"/>
                  <p:nvPr/>
                </p:nvSpPr>
                <p:spPr>
                  <a:xfrm>
                    <a:off x="3765971" y="3765723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-3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98488A16-7C29-6999-B81D-F733A1983A11}"/>
                      </a:ext>
                    </a:extLst>
                  </p:cNvPr>
                  <p:cNvSpPr txBox="1"/>
                  <p:nvPr/>
                </p:nvSpPr>
                <p:spPr>
                  <a:xfrm>
                    <a:off x="3075454" y="3765723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-6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C44D4D0C-AECC-7289-ED8A-2B1F4FD42C8E}"/>
                      </a:ext>
                    </a:extLst>
                  </p:cNvPr>
                  <p:cNvSpPr txBox="1"/>
                  <p:nvPr/>
                </p:nvSpPr>
                <p:spPr>
                  <a:xfrm>
                    <a:off x="2390103" y="3765723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-9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A4E0AA21-C39D-0634-B7BD-E576480FA275}"/>
                      </a:ext>
                    </a:extLst>
                  </p:cNvPr>
                  <p:cNvSpPr txBox="1"/>
                  <p:nvPr/>
                </p:nvSpPr>
                <p:spPr>
                  <a:xfrm>
                    <a:off x="1693180" y="3765723"/>
                    <a:ext cx="386097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-12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4" name="TextBox 33">
                    <a:extLst>
                      <a:ext uri="{FF2B5EF4-FFF2-40B4-BE49-F238E27FC236}">
                        <a16:creationId xmlns:a16="http://schemas.microsoft.com/office/drawing/2014/main" id="{DF4EC963-16D6-9784-E6E4-C1E9A63F4BA0}"/>
                      </a:ext>
                    </a:extLst>
                  </p:cNvPr>
                  <p:cNvSpPr txBox="1"/>
                  <p:nvPr/>
                </p:nvSpPr>
                <p:spPr>
                  <a:xfrm>
                    <a:off x="5137381" y="3765723"/>
                    <a:ext cx="303949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3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3BCD9990-DBC7-83F3-867A-4B73CB07D04B}"/>
                      </a:ext>
                    </a:extLst>
                  </p:cNvPr>
                  <p:cNvSpPr txBox="1"/>
                  <p:nvPr/>
                </p:nvSpPr>
                <p:spPr>
                  <a:xfrm>
                    <a:off x="4451322" y="3765723"/>
                    <a:ext cx="303949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0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BD86B1AD-4695-40E9-BD92-E76F2092934D}"/>
                      </a:ext>
                    </a:extLst>
                  </p:cNvPr>
                  <p:cNvSpPr txBox="1"/>
                  <p:nvPr/>
                </p:nvSpPr>
                <p:spPr>
                  <a:xfrm>
                    <a:off x="5550743" y="3765723"/>
                    <a:ext cx="528423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time [s]</a:t>
                    </a:r>
                  </a:p>
                </p:txBody>
              </p:sp>
            </p:grp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375D76F6-E1E9-B5ED-B3C3-01ADF35A2E4F}"/>
                    </a:ext>
                  </a:extLst>
                </p:cNvPr>
                <p:cNvSpPr txBox="1"/>
                <p:nvPr/>
              </p:nvSpPr>
              <p:spPr>
                <a:xfrm>
                  <a:off x="863507" y="3817925"/>
                  <a:ext cx="460738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i="1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femto-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180076B3-A4F9-4EF1-9194-E7AF3A40D007}"/>
                    </a:ext>
                  </a:extLst>
                </p:cNvPr>
                <p:cNvSpPr txBox="1"/>
                <p:nvPr/>
              </p:nvSpPr>
              <p:spPr>
                <a:xfrm>
                  <a:off x="1626644" y="3817925"/>
                  <a:ext cx="386226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i="1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pico-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249BE904-DD6B-3620-5135-32B31AD1103B}"/>
                    </a:ext>
                  </a:extLst>
                </p:cNvPr>
                <p:cNvSpPr txBox="1"/>
                <p:nvPr/>
              </p:nvSpPr>
              <p:spPr>
                <a:xfrm>
                  <a:off x="2374956" y="3817925"/>
                  <a:ext cx="418307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i="1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nano-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1A953FE8-6E49-2C1D-5932-4C5924F152C6}"/>
                    </a:ext>
                  </a:extLst>
                </p:cNvPr>
                <p:cNvSpPr txBox="1"/>
                <p:nvPr/>
              </p:nvSpPr>
              <p:spPr>
                <a:xfrm>
                  <a:off x="3103540" y="3817925"/>
                  <a:ext cx="452459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i="1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micro-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D792648B-1742-4EAF-32C0-ECD48A4491B8}"/>
                    </a:ext>
                  </a:extLst>
                </p:cNvPr>
                <p:cNvSpPr txBox="1"/>
                <p:nvPr/>
              </p:nvSpPr>
              <p:spPr>
                <a:xfrm>
                  <a:off x="3894017" y="3817925"/>
                  <a:ext cx="365528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i="1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milli-</a:t>
                  </a:r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C1CA28B-4416-03E1-5989-9F98153205C2}"/>
                  </a:ext>
                </a:extLst>
              </p:cNvPr>
              <p:cNvSpPr txBox="1"/>
              <p:nvPr/>
            </p:nvSpPr>
            <p:spPr>
              <a:xfrm>
                <a:off x="743585" y="3396002"/>
                <a:ext cx="634601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O-H bond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68E427F-2D54-F631-0052-10A0A1AD2F56}"/>
                  </a:ext>
                </a:extLst>
              </p:cNvPr>
              <p:cNvSpPr txBox="1"/>
              <p:nvPr/>
            </p:nvSpPr>
            <p:spPr>
              <a:xfrm>
                <a:off x="1178930" y="3113432"/>
                <a:ext cx="523868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glucose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E6CF705E-F956-8F62-9006-7BCEE2C8F644}"/>
                  </a:ext>
                </a:extLst>
              </p:cNvPr>
              <p:cNvSpPr txBox="1"/>
              <p:nvPr/>
            </p:nvSpPr>
            <p:spPr>
              <a:xfrm>
                <a:off x="2205222" y="2691234"/>
                <a:ext cx="447285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insulin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AB8B9E74-9F7E-ABBD-FCC2-2066D766DD02}"/>
                  </a:ext>
                </a:extLst>
              </p:cNvPr>
              <p:cNvSpPr txBox="1"/>
              <p:nvPr/>
            </p:nvSpPr>
            <p:spPr>
              <a:xfrm>
                <a:off x="2867923" y="2145816"/>
                <a:ext cx="820884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solidFill>
                      <a:srgbClr val="333333"/>
                    </a:solidFill>
                    <a:latin typeface="Helvetica Neue" panose="02000503000000020004" pitchFamily="2" charset="0"/>
                  </a:rPr>
                  <a:t>haemoglobin </a:t>
                </a:r>
                <a:endParaRPr lang="en-GB" sz="1394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7BCD34D7-80E4-97E2-1FFB-BE4575B5D4AF}"/>
                  </a:ext>
                </a:extLst>
              </p:cNvPr>
              <p:cNvSpPr txBox="1"/>
              <p:nvPr/>
            </p:nvSpPr>
            <p:spPr>
              <a:xfrm>
                <a:off x="3915806" y="1782121"/>
                <a:ext cx="634601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solidFill>
                      <a:srgbClr val="333333"/>
                    </a:solidFill>
                    <a:latin typeface="Helvetica Neue" panose="02000503000000020004" pitchFamily="2" charset="0"/>
                  </a:rPr>
                  <a:t>ribosome </a:t>
                </a:r>
                <a:endParaRPr lang="en-GB" sz="1394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27A5D139-4C85-D5F3-3810-58249BD37187}"/>
                  </a:ext>
                </a:extLst>
              </p:cNvPr>
              <p:cNvSpPr txBox="1"/>
              <p:nvPr/>
            </p:nvSpPr>
            <p:spPr>
              <a:xfrm>
                <a:off x="4825699" y="1434428"/>
                <a:ext cx="714165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solidFill>
                      <a:srgbClr val="333333"/>
                    </a:solidFill>
                    <a:latin typeface="Helvetica Neue" panose="02000503000000020004" pitchFamily="2" charset="0"/>
                  </a:rPr>
                  <a:t>HIV-1 virus </a:t>
                </a:r>
                <a:endParaRPr lang="en-GB" sz="1394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834CE0D1-A9C0-0D44-C5F5-713A590F099F}"/>
                  </a:ext>
                </a:extLst>
              </p:cNvPr>
              <p:cNvSpPr txBox="1"/>
              <p:nvPr/>
            </p:nvSpPr>
            <p:spPr>
              <a:xfrm>
                <a:off x="5617306" y="708484"/>
                <a:ext cx="1104713" cy="1981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394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mitochondria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49231AD-83B3-A1FB-214B-29049A8F38CE}"/>
                </a:ext>
              </a:extLst>
            </p:cNvPr>
            <p:cNvGrpSpPr/>
            <p:nvPr/>
          </p:nvGrpSpPr>
          <p:grpSpPr>
            <a:xfrm>
              <a:off x="245711" y="3980216"/>
              <a:ext cx="5678744" cy="428502"/>
              <a:chOff x="245711" y="3980216"/>
              <a:chExt cx="5678744" cy="428502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E836AC78-525A-F210-B7FB-37C6E4871458}"/>
                  </a:ext>
                </a:extLst>
              </p:cNvPr>
              <p:cNvGrpSpPr/>
              <p:nvPr/>
            </p:nvGrpSpPr>
            <p:grpSpPr>
              <a:xfrm>
                <a:off x="245711" y="3980216"/>
                <a:ext cx="5529473" cy="428502"/>
                <a:chOff x="234358" y="3980216"/>
                <a:chExt cx="5529473" cy="428502"/>
              </a:xfrm>
            </p:grpSpPr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DE1D2A89-EDA2-F14C-F120-BB884118FC9B}"/>
                    </a:ext>
                  </a:extLst>
                </p:cNvPr>
                <p:cNvSpPr txBox="1"/>
                <p:nvPr/>
              </p:nvSpPr>
              <p:spPr>
                <a:xfrm>
                  <a:off x="2688668" y="4163542"/>
                  <a:ext cx="1047528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solute permeation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A2CF9B08-18C5-7A9F-0806-73F770E1E1AA}"/>
                    </a:ext>
                  </a:extLst>
                </p:cNvPr>
                <p:cNvSpPr txBox="1"/>
                <p:nvPr/>
              </p:nvSpPr>
              <p:spPr>
                <a:xfrm>
                  <a:off x="234358" y="3980216"/>
                  <a:ext cx="923340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light absorption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BFD42917-B0B9-ED28-9219-20F187DBD2B6}"/>
                    </a:ext>
                  </a:extLst>
                </p:cNvPr>
                <p:cNvSpPr txBox="1"/>
                <p:nvPr/>
              </p:nvSpPr>
              <p:spPr>
                <a:xfrm>
                  <a:off x="951842" y="4163542"/>
                  <a:ext cx="961630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electron transfer</a:t>
                  </a:r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2DE8040F-70B7-4D12-5199-7F6613C2F350}"/>
                    </a:ext>
                  </a:extLst>
                </p:cNvPr>
                <p:cNvSpPr txBox="1"/>
                <p:nvPr/>
              </p:nvSpPr>
              <p:spPr>
                <a:xfrm>
                  <a:off x="1330220" y="3980216"/>
                  <a:ext cx="881944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proton transfer</a:t>
                  </a: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B1B01D2-F976-3A6E-E5EE-20B2CD1A7BED}"/>
                    </a:ext>
                  </a:extLst>
                </p:cNvPr>
                <p:cNvSpPr txBox="1"/>
                <p:nvPr/>
              </p:nvSpPr>
              <p:spPr>
                <a:xfrm>
                  <a:off x="2295017" y="3980216"/>
                  <a:ext cx="842617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side-chain flip</a:t>
                  </a: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8226E18-A5C7-CF17-76A1-761CEDBA05A4}"/>
                    </a:ext>
                  </a:extLst>
                </p:cNvPr>
                <p:cNvSpPr txBox="1"/>
                <p:nvPr/>
              </p:nvSpPr>
              <p:spPr>
                <a:xfrm>
                  <a:off x="4714233" y="3980216"/>
                  <a:ext cx="1049598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protein translation</a:t>
                  </a: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906846DB-BB2A-0CAE-78BE-E0B8A3B44806}"/>
                    </a:ext>
                  </a:extLst>
                </p:cNvPr>
                <p:cNvSpPr txBox="1"/>
                <p:nvPr/>
              </p:nvSpPr>
              <p:spPr>
                <a:xfrm>
                  <a:off x="3153896" y="3980216"/>
                  <a:ext cx="1390080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2</a:t>
                  </a:r>
                  <a:r>
                    <a:rPr lang="en-GB" sz="1394" baseline="300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ndary</a:t>
                  </a:r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 structure formation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25115CEE-0A4A-0F17-7A1D-B7B228A97D9B}"/>
                    </a:ext>
                  </a:extLst>
                </p:cNvPr>
                <p:cNvSpPr txBox="1"/>
                <p:nvPr/>
              </p:nvSpPr>
              <p:spPr>
                <a:xfrm>
                  <a:off x="4085434" y="4210596"/>
                  <a:ext cx="1456314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thermally-driven reactions</a:t>
                  </a:r>
                </a:p>
              </p:txBody>
            </p:sp>
          </p:grp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88989ACC-EB54-D8AC-CEB3-ED9B9EF45A34}"/>
                  </a:ext>
                </a:extLst>
              </p:cNvPr>
              <p:cNvSpPr/>
              <p:nvPr/>
            </p:nvSpPr>
            <p:spPr>
              <a:xfrm>
                <a:off x="488865" y="4014203"/>
                <a:ext cx="612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B917DA0E-DD53-7EB6-FE71-9938A784114A}"/>
                  </a:ext>
                </a:extLst>
              </p:cNvPr>
              <p:cNvSpPr/>
              <p:nvPr/>
            </p:nvSpPr>
            <p:spPr>
              <a:xfrm>
                <a:off x="963195" y="4192070"/>
                <a:ext cx="1112492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E8ACA097-7C61-758A-AB84-4DB8D0FD62E4}"/>
                  </a:ext>
                </a:extLst>
              </p:cNvPr>
              <p:cNvSpPr/>
              <p:nvPr/>
            </p:nvSpPr>
            <p:spPr>
              <a:xfrm>
                <a:off x="1641612" y="4014203"/>
                <a:ext cx="432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F7A3DC2-898E-AD65-688F-DA0D274D872B}"/>
                  </a:ext>
                </a:extLst>
              </p:cNvPr>
              <p:cNvSpPr/>
              <p:nvPr/>
            </p:nvSpPr>
            <p:spPr>
              <a:xfrm>
                <a:off x="2498615" y="4192070"/>
                <a:ext cx="1620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6F6D5194-129F-AFB4-8614-A0C230192A50}"/>
                  </a:ext>
                </a:extLst>
              </p:cNvPr>
              <p:cNvSpPr/>
              <p:nvPr/>
            </p:nvSpPr>
            <p:spPr>
              <a:xfrm>
                <a:off x="2178387" y="4014203"/>
                <a:ext cx="1112492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5B2555F1-EA4C-E7AC-26D0-61FF271758DE}"/>
                  </a:ext>
                </a:extLst>
              </p:cNvPr>
              <p:cNvSpPr/>
              <p:nvPr/>
            </p:nvSpPr>
            <p:spPr>
              <a:xfrm>
                <a:off x="3338170" y="4014203"/>
                <a:ext cx="900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5DE28D3F-CAE3-8BA8-DA06-80481650ACB1}"/>
                  </a:ext>
                </a:extLst>
              </p:cNvPr>
              <p:cNvSpPr/>
              <p:nvPr/>
            </p:nvSpPr>
            <p:spPr>
              <a:xfrm>
                <a:off x="3764455" y="4240744"/>
                <a:ext cx="2160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F98DCA4E-003A-E41E-4B23-1D8088E3AA53}"/>
                  </a:ext>
                </a:extLst>
              </p:cNvPr>
              <p:cNvSpPr/>
              <p:nvPr/>
            </p:nvSpPr>
            <p:spPr>
              <a:xfrm>
                <a:off x="4770556" y="4014203"/>
                <a:ext cx="972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79B2C3BD-0CD9-655D-3968-91D882F5EDF1}"/>
                </a:ext>
              </a:extLst>
            </p:cNvPr>
            <p:cNvSpPr txBox="1"/>
            <p:nvPr/>
          </p:nvSpPr>
          <p:spPr>
            <a:xfrm>
              <a:off x="397826" y="1827759"/>
              <a:ext cx="1153585" cy="6751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098" b="1" dirty="0">
                  <a:ln w="0"/>
                  <a:solidFill>
                    <a:schemeClr val="accent5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Quantum</a:t>
              </a:r>
            </a:p>
            <a:p>
              <a:pPr algn="ctr"/>
              <a:r>
                <a:rPr lang="en-US" sz="3098" b="1" dirty="0">
                  <a:ln w="0"/>
                  <a:solidFill>
                    <a:schemeClr val="accent5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Chemistry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F24EF398-8832-44EC-928E-EBD3CF103BB0}"/>
                </a:ext>
              </a:extLst>
            </p:cNvPr>
            <p:cNvSpPr txBox="1"/>
            <p:nvPr/>
          </p:nvSpPr>
          <p:spPr>
            <a:xfrm>
              <a:off x="2018819" y="600277"/>
              <a:ext cx="1220356" cy="6751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098" b="1" dirty="0">
                  <a:ln w="0"/>
                  <a:solidFill>
                    <a:schemeClr val="accent4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 Molecular</a:t>
              </a:r>
              <a:br>
                <a:rPr lang="en-US" sz="3098" b="1" dirty="0">
                  <a:ln w="0"/>
                  <a:solidFill>
                    <a:schemeClr val="accent4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</a:br>
              <a:r>
                <a:rPr lang="en-US" sz="3098" b="1" dirty="0">
                  <a:ln w="0"/>
                  <a:solidFill>
                    <a:schemeClr val="accent4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Mechanics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AB015FF-F5CD-DBF8-4DE7-3907423D4FBB}"/>
              </a:ext>
            </a:extLst>
          </p:cNvPr>
          <p:cNvSpPr txBox="1"/>
          <p:nvPr/>
        </p:nvSpPr>
        <p:spPr>
          <a:xfrm>
            <a:off x="3837735" y="4617809"/>
            <a:ext cx="1417377" cy="569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98" b="1" dirty="0">
                <a:ln w="0"/>
                <a:solidFill>
                  <a:schemeClr val="accent5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QM/</a:t>
            </a:r>
            <a:r>
              <a:rPr lang="en-US" sz="3098" b="1" dirty="0">
                <a:ln w="0"/>
                <a:solidFill>
                  <a:schemeClr val="accent4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MM</a:t>
            </a:r>
          </a:p>
        </p:txBody>
      </p:sp>
    </p:spTree>
    <p:extLst>
      <p:ext uri="{BB962C8B-B14F-4D97-AF65-F5344CB8AC3E}">
        <p14:creationId xmlns:p14="http://schemas.microsoft.com/office/powerpoint/2010/main" val="24618455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F5421-1A23-4A02-6A21-AC2D2C982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917" y="72828"/>
            <a:ext cx="10515600" cy="1325563"/>
          </a:xfrm>
        </p:spPr>
        <p:txBody>
          <a:bodyPr/>
          <a:lstStyle/>
          <a:p>
            <a:r>
              <a:rPr lang="en-US" dirty="0"/>
              <a:t>How do I start modeling clay mineral system?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8FE520AE-2036-B7B5-8431-6DF76AF64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595" y="1678793"/>
            <a:ext cx="1628093" cy="1612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F5BA7F-5393-1808-928A-C1A0E5FF9A05}"/>
              </a:ext>
            </a:extLst>
          </p:cNvPr>
          <p:cNvSpPr txBox="1"/>
          <p:nvPr/>
        </p:nvSpPr>
        <p:spPr>
          <a:xfrm>
            <a:off x="634438" y="3138351"/>
            <a:ext cx="1235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Unit cell of a clay mineral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0697FFB-55D0-BD87-8F5D-EDB5C754BA17}"/>
              </a:ext>
            </a:extLst>
          </p:cNvPr>
          <p:cNvSpPr/>
          <p:nvPr/>
        </p:nvSpPr>
        <p:spPr>
          <a:xfrm>
            <a:off x="2235042" y="2395191"/>
            <a:ext cx="900000" cy="0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pPr defTabSz="389467">
              <a:defRPr sz="3200"/>
            </a:pPr>
            <a:endParaRPr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44" name="Picture 4">
            <a:extLst>
              <a:ext uri="{FF2B5EF4-FFF2-40B4-BE49-F238E27FC236}">
                <a16:creationId xmlns:a16="http://schemas.microsoft.com/office/drawing/2014/main" id="{6D6305B3-15AA-BF1A-6D4D-9DDB764FE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1161" y="2151492"/>
            <a:ext cx="2019370" cy="772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880242-7F32-2347-0CCA-D7CE1A929E11}"/>
              </a:ext>
            </a:extLst>
          </p:cNvPr>
          <p:cNvSpPr txBox="1"/>
          <p:nvPr/>
        </p:nvSpPr>
        <p:spPr>
          <a:xfrm>
            <a:off x="2161545" y="1782802"/>
            <a:ext cx="1073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Replicate in </a:t>
            </a:r>
            <a:r>
              <a:rPr lang="en-US" sz="1400" i="1" dirty="0" err="1"/>
              <a:t>xy</a:t>
            </a:r>
            <a:r>
              <a:rPr lang="en-US" sz="1400" i="1" dirty="0"/>
              <a:t> -plane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654E260-5A5A-7651-FA9D-629CBB1A46CF}"/>
              </a:ext>
            </a:extLst>
          </p:cNvPr>
          <p:cNvSpPr/>
          <p:nvPr/>
        </p:nvSpPr>
        <p:spPr>
          <a:xfrm>
            <a:off x="5586314" y="2395191"/>
            <a:ext cx="900000" cy="0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pPr defTabSz="389467">
              <a:defRPr sz="3200"/>
            </a:pPr>
            <a:endParaRPr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46" name="Picture 6">
            <a:extLst>
              <a:ext uri="{FF2B5EF4-FFF2-40B4-BE49-F238E27FC236}">
                <a16:creationId xmlns:a16="http://schemas.microsoft.com/office/drawing/2014/main" id="{0EA798A7-5DEE-25EB-36BE-6591FA4FF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6004" y="1454279"/>
            <a:ext cx="1679844" cy="223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7D21BF-789D-648C-D6F3-FD182E24FEA6}"/>
              </a:ext>
            </a:extLst>
          </p:cNvPr>
          <p:cNvSpPr txBox="1"/>
          <p:nvPr/>
        </p:nvSpPr>
        <p:spPr>
          <a:xfrm>
            <a:off x="5491416" y="1785971"/>
            <a:ext cx="11686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Add space in z-direction </a:t>
            </a:r>
          </a:p>
        </p:txBody>
      </p:sp>
      <p:pic>
        <p:nvPicPr>
          <p:cNvPr id="10248" name="Picture 8">
            <a:extLst>
              <a:ext uri="{FF2B5EF4-FFF2-40B4-BE49-F238E27FC236}">
                <a16:creationId xmlns:a16="http://schemas.microsoft.com/office/drawing/2014/main" id="{43306EC9-CC08-01F0-F112-C958FA122F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278" y="1409598"/>
            <a:ext cx="1905343" cy="2333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Line">
            <a:extLst>
              <a:ext uri="{FF2B5EF4-FFF2-40B4-BE49-F238E27FC236}">
                <a16:creationId xmlns:a16="http://schemas.microsoft.com/office/drawing/2014/main" id="{DD83EFBE-1C71-D17C-5F8A-6824D8CF4725}"/>
              </a:ext>
            </a:extLst>
          </p:cNvPr>
          <p:cNvSpPr/>
          <p:nvPr/>
        </p:nvSpPr>
        <p:spPr>
          <a:xfrm>
            <a:off x="8563833" y="2395191"/>
            <a:ext cx="900000" cy="0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pPr defTabSz="389467">
              <a:defRPr sz="3200"/>
            </a:pPr>
            <a:endParaRPr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A573D1-E003-E028-5366-E56CB319F769}"/>
              </a:ext>
            </a:extLst>
          </p:cNvPr>
          <p:cNvSpPr txBox="1"/>
          <p:nvPr/>
        </p:nvSpPr>
        <p:spPr>
          <a:xfrm>
            <a:off x="8488099" y="1782986"/>
            <a:ext cx="131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Add organics and/or ions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2396A711-4991-1749-2B72-2CFD51920B81}"/>
              </a:ext>
            </a:extLst>
          </p:cNvPr>
          <p:cNvSpPr/>
          <p:nvPr/>
        </p:nvSpPr>
        <p:spPr>
          <a:xfrm flipH="1">
            <a:off x="10372557" y="3622057"/>
            <a:ext cx="0" cy="590716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pPr defTabSz="389467">
              <a:defRPr sz="3200"/>
            </a:pPr>
            <a:endParaRPr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DA793C-978D-9C00-94B6-EE0A91C000C4}"/>
              </a:ext>
            </a:extLst>
          </p:cNvPr>
          <p:cNvSpPr txBox="1"/>
          <p:nvPr/>
        </p:nvSpPr>
        <p:spPr>
          <a:xfrm>
            <a:off x="10470801" y="3653011"/>
            <a:ext cx="1927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1. Prepare topology</a:t>
            </a:r>
          </a:p>
          <a:p>
            <a:r>
              <a:rPr lang="en-US" sz="1400" i="1" dirty="0"/>
              <a:t>2. Solvate</a:t>
            </a:r>
          </a:p>
        </p:txBody>
      </p:sp>
      <p:pic>
        <p:nvPicPr>
          <p:cNvPr id="10250" name="Picture 10">
            <a:extLst>
              <a:ext uri="{FF2B5EF4-FFF2-40B4-BE49-F238E27FC236}">
                <a16:creationId xmlns:a16="http://schemas.microsoft.com/office/drawing/2014/main" id="{578D86C5-5E74-6442-D851-D5D6655CD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278" y="4274534"/>
            <a:ext cx="1927630" cy="236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2" name="Picture 12">
            <a:extLst>
              <a:ext uri="{FF2B5EF4-FFF2-40B4-BE49-F238E27FC236}">
                <a16:creationId xmlns:a16="http://schemas.microsoft.com/office/drawing/2014/main" id="{AE02C6F0-CD5B-E1FA-9242-82F8E09CD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143" y="4389002"/>
            <a:ext cx="2020921" cy="2468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Line">
            <a:extLst>
              <a:ext uri="{FF2B5EF4-FFF2-40B4-BE49-F238E27FC236}">
                <a16:creationId xmlns:a16="http://schemas.microsoft.com/office/drawing/2014/main" id="{1709B05D-E947-A7A8-6F16-4DB106F6EBC6}"/>
              </a:ext>
            </a:extLst>
          </p:cNvPr>
          <p:cNvSpPr/>
          <p:nvPr/>
        </p:nvSpPr>
        <p:spPr>
          <a:xfrm flipH="1" flipV="1">
            <a:off x="8753380" y="5696827"/>
            <a:ext cx="900000" cy="522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pPr defTabSz="389467">
              <a:defRPr sz="3200"/>
            </a:pPr>
            <a:endParaRPr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57CD5A-F3CD-6420-2B9A-1A912B331198}"/>
              </a:ext>
            </a:extLst>
          </p:cNvPr>
          <p:cNvSpPr txBox="1"/>
          <p:nvPr/>
        </p:nvSpPr>
        <p:spPr>
          <a:xfrm>
            <a:off x="8827529" y="5017598"/>
            <a:ext cx="9627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Charge </a:t>
            </a:r>
          </a:p>
          <a:p>
            <a:r>
              <a:rPr lang="en-US" sz="1400" i="1" dirty="0"/>
              <a:t>balance</a:t>
            </a:r>
          </a:p>
        </p:txBody>
      </p:sp>
      <p:sp>
        <p:nvSpPr>
          <p:cNvPr id="17" name="Line">
            <a:extLst>
              <a:ext uri="{FF2B5EF4-FFF2-40B4-BE49-F238E27FC236}">
                <a16:creationId xmlns:a16="http://schemas.microsoft.com/office/drawing/2014/main" id="{46E85CE9-2B0D-2756-66BE-1AD9CC063AFF}"/>
              </a:ext>
            </a:extLst>
          </p:cNvPr>
          <p:cNvSpPr/>
          <p:nvPr/>
        </p:nvSpPr>
        <p:spPr>
          <a:xfrm flipH="1" flipV="1">
            <a:off x="5491415" y="5696827"/>
            <a:ext cx="900000" cy="522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pPr defTabSz="389467">
              <a:defRPr sz="3200"/>
            </a:pPr>
            <a:endParaRPr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007DA7-9BA9-BAD0-F1DA-C91402721426}"/>
              </a:ext>
            </a:extLst>
          </p:cNvPr>
          <p:cNvSpPr txBox="1"/>
          <p:nvPr/>
        </p:nvSpPr>
        <p:spPr>
          <a:xfrm>
            <a:off x="5491415" y="5017598"/>
            <a:ext cx="12931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Energy </a:t>
            </a:r>
            <a:r>
              <a:rPr lang="en-US" sz="1400" i="1" dirty="0" err="1"/>
              <a:t>minimisation</a:t>
            </a:r>
            <a:endParaRPr lang="en-US" sz="1400" i="1" dirty="0"/>
          </a:p>
        </p:txBody>
      </p:sp>
      <p:pic>
        <p:nvPicPr>
          <p:cNvPr id="19" name="Picture 12">
            <a:extLst>
              <a:ext uri="{FF2B5EF4-FFF2-40B4-BE49-F238E27FC236}">
                <a16:creationId xmlns:a16="http://schemas.microsoft.com/office/drawing/2014/main" id="{68826AA1-29D7-793A-587D-1BA32B8C5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008" y="4396321"/>
            <a:ext cx="2020921" cy="2468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Line">
            <a:extLst>
              <a:ext uri="{FF2B5EF4-FFF2-40B4-BE49-F238E27FC236}">
                <a16:creationId xmlns:a16="http://schemas.microsoft.com/office/drawing/2014/main" id="{C85E315E-0561-0908-9F7A-4BE80C231A41}"/>
              </a:ext>
            </a:extLst>
          </p:cNvPr>
          <p:cNvSpPr/>
          <p:nvPr/>
        </p:nvSpPr>
        <p:spPr>
          <a:xfrm flipH="1" flipV="1">
            <a:off x="2314280" y="5696827"/>
            <a:ext cx="900000" cy="522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pPr defTabSz="389467">
              <a:defRPr sz="3200"/>
            </a:pPr>
            <a:endParaRPr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862F65-D57C-70FA-8DA0-AA1B913141D4}"/>
              </a:ext>
            </a:extLst>
          </p:cNvPr>
          <p:cNvSpPr txBox="1"/>
          <p:nvPr/>
        </p:nvSpPr>
        <p:spPr>
          <a:xfrm>
            <a:off x="2176349" y="5017598"/>
            <a:ext cx="15366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1 - Equilibration</a:t>
            </a:r>
          </a:p>
          <a:p>
            <a:r>
              <a:rPr lang="en-US" sz="1400" i="1" dirty="0"/>
              <a:t>2- Production</a:t>
            </a:r>
          </a:p>
        </p:txBody>
      </p:sp>
      <p:pic>
        <p:nvPicPr>
          <p:cNvPr id="29" name="Picture 28" descr="A close-up of a cell&#10;&#10;Description automatically generated">
            <a:extLst>
              <a:ext uri="{FF2B5EF4-FFF2-40B4-BE49-F238E27FC236}">
                <a16:creationId xmlns:a16="http://schemas.microsoft.com/office/drawing/2014/main" id="{F02B45BF-BBDA-5DB9-D780-D2DA31EDCC0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8267" r="16850" b="11175"/>
          <a:stretch/>
        </p:blipFill>
        <p:spPr>
          <a:xfrm>
            <a:off x="139783" y="4015996"/>
            <a:ext cx="2036566" cy="285082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D98BCA1-03A6-35BE-D381-79A6F1094203}"/>
              </a:ext>
            </a:extLst>
          </p:cNvPr>
          <p:cNvSpPr txBox="1"/>
          <p:nvPr/>
        </p:nvSpPr>
        <p:spPr>
          <a:xfrm>
            <a:off x="3668944" y="2893731"/>
            <a:ext cx="1499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2D slab of a clay</a:t>
            </a:r>
          </a:p>
        </p:txBody>
      </p:sp>
    </p:spTree>
    <p:extLst>
      <p:ext uri="{BB962C8B-B14F-4D97-AF65-F5344CB8AC3E}">
        <p14:creationId xmlns:p14="http://schemas.microsoft.com/office/powerpoint/2010/main" val="385021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7" grpId="0"/>
      <p:bldP spid="8" grpId="0" animBg="1"/>
      <p:bldP spid="9" grpId="0"/>
      <p:bldP spid="11" grpId="0" animBg="1"/>
      <p:bldP spid="12" grpId="0"/>
      <p:bldP spid="13" grpId="0" animBg="1"/>
      <p:bldP spid="14" grpId="0" uiExpand="1" build="allAtOnce"/>
      <p:bldP spid="15" grpId="0" animBg="1"/>
      <p:bldP spid="16" grpId="0"/>
      <p:bldP spid="17" grpId="0" animBg="1"/>
      <p:bldP spid="18" grpId="0"/>
      <p:bldP spid="20" grpId="0" animBg="1"/>
      <p:bldP spid="21" grpId="0"/>
      <p:bldP spid="3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uple of small bottles with liquid in them&#10;&#10;Description automatically generated">
            <a:extLst>
              <a:ext uri="{FF2B5EF4-FFF2-40B4-BE49-F238E27FC236}">
                <a16:creationId xmlns:a16="http://schemas.microsoft.com/office/drawing/2014/main" id="{2EC6DA60-A9EB-C7D5-8B66-C0D1DBA75A5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24719" b="1903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EA8948-B93D-4CDA-7E99-85C55FE95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882732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D7624-E568-17AB-E7E0-13AF68FE8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A76C843-2551-094D-7652-ACD341C40E9B}"/>
              </a:ext>
            </a:extLst>
          </p:cNvPr>
          <p:cNvGrpSpPr/>
          <p:nvPr/>
        </p:nvGrpSpPr>
        <p:grpSpPr>
          <a:xfrm>
            <a:off x="918581" y="-191328"/>
            <a:ext cx="10487126" cy="7115162"/>
            <a:chOff x="-48489" y="-123522"/>
            <a:chExt cx="6770508" cy="459356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09E0E73-33FF-B1EB-C4CF-25E2064FAC5C}"/>
                </a:ext>
              </a:extLst>
            </p:cNvPr>
            <p:cNvSpPr/>
            <p:nvPr/>
          </p:nvSpPr>
          <p:spPr>
            <a:xfrm>
              <a:off x="0" y="0"/>
              <a:ext cx="6588125" cy="44700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88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335626E-57C7-215E-D64C-A79819CDD381}"/>
                </a:ext>
              </a:extLst>
            </p:cNvPr>
            <p:cNvSpPr/>
            <p:nvPr/>
          </p:nvSpPr>
          <p:spPr>
            <a:xfrm rot="20545408">
              <a:off x="1281768" y="446835"/>
              <a:ext cx="4506991" cy="2632711"/>
            </a:xfrm>
            <a:custGeom>
              <a:avLst/>
              <a:gdLst>
                <a:gd name="connsiteX0" fmla="*/ 0 w 2879803"/>
                <a:gd name="connsiteY0" fmla="*/ 1060355 h 2120710"/>
                <a:gd name="connsiteX1" fmla="*/ 1439902 w 2879803"/>
                <a:gd name="connsiteY1" fmla="*/ 0 h 2120710"/>
                <a:gd name="connsiteX2" fmla="*/ 2879804 w 2879803"/>
                <a:gd name="connsiteY2" fmla="*/ 1060355 h 2120710"/>
                <a:gd name="connsiteX3" fmla="*/ 1439902 w 2879803"/>
                <a:gd name="connsiteY3" fmla="*/ 2120710 h 2120710"/>
                <a:gd name="connsiteX4" fmla="*/ 0 w 2879803"/>
                <a:gd name="connsiteY4" fmla="*/ 1060355 h 2120710"/>
                <a:gd name="connsiteX0" fmla="*/ 0 w 2994768"/>
                <a:gd name="connsiteY0" fmla="*/ 1324924 h 2128038"/>
                <a:gd name="connsiteX1" fmla="*/ 1554866 w 2994768"/>
                <a:gd name="connsiteY1" fmla="*/ 2574 h 2128038"/>
                <a:gd name="connsiteX2" fmla="*/ 2994768 w 2994768"/>
                <a:gd name="connsiteY2" fmla="*/ 1062929 h 2128038"/>
                <a:gd name="connsiteX3" fmla="*/ 1554866 w 2994768"/>
                <a:gd name="connsiteY3" fmla="*/ 2123284 h 2128038"/>
                <a:gd name="connsiteX4" fmla="*/ 0 w 2994768"/>
                <a:gd name="connsiteY4" fmla="*/ 1324924 h 2128038"/>
                <a:gd name="connsiteX0" fmla="*/ 1508 w 2996276"/>
                <a:gd name="connsiteY0" fmla="*/ 1457265 h 2258477"/>
                <a:gd name="connsiteX1" fmla="*/ 1843575 w 2996276"/>
                <a:gd name="connsiteY1" fmla="*/ 2082 h 2258477"/>
                <a:gd name="connsiteX2" fmla="*/ 2996276 w 2996276"/>
                <a:gd name="connsiteY2" fmla="*/ 1195270 h 2258477"/>
                <a:gd name="connsiteX3" fmla="*/ 1556374 w 2996276"/>
                <a:gd name="connsiteY3" fmla="*/ 2255625 h 2258477"/>
                <a:gd name="connsiteX4" fmla="*/ 1508 w 2996276"/>
                <a:gd name="connsiteY4" fmla="*/ 1457265 h 2258477"/>
                <a:gd name="connsiteX0" fmla="*/ 1546 w 3164219"/>
                <a:gd name="connsiteY0" fmla="*/ 1461604 h 2266723"/>
                <a:gd name="connsiteX1" fmla="*/ 1843613 w 3164219"/>
                <a:gd name="connsiteY1" fmla="*/ 6421 h 2266723"/>
                <a:gd name="connsiteX2" fmla="*/ 3164219 w 3164219"/>
                <a:gd name="connsiteY2" fmla="*/ 1039645 h 2266723"/>
                <a:gd name="connsiteX3" fmla="*/ 1556412 w 3164219"/>
                <a:gd name="connsiteY3" fmla="*/ 2259964 h 2266723"/>
                <a:gd name="connsiteX4" fmla="*/ 1546 w 3164219"/>
                <a:gd name="connsiteY4" fmla="*/ 1461604 h 2266723"/>
                <a:gd name="connsiteX0" fmla="*/ 1786 w 4074791"/>
                <a:gd name="connsiteY0" fmla="*/ 1469332 h 2279136"/>
                <a:gd name="connsiteX1" fmla="*/ 1843853 w 4074791"/>
                <a:gd name="connsiteY1" fmla="*/ 14149 h 2279136"/>
                <a:gd name="connsiteX2" fmla="*/ 4074791 w 4074791"/>
                <a:gd name="connsiteY2" fmla="*/ 898778 h 2279136"/>
                <a:gd name="connsiteX3" fmla="*/ 1556652 w 4074791"/>
                <a:gd name="connsiteY3" fmla="*/ 2267692 h 2279136"/>
                <a:gd name="connsiteX4" fmla="*/ 1786 w 4074791"/>
                <a:gd name="connsiteY4" fmla="*/ 1469332 h 2279136"/>
                <a:gd name="connsiteX0" fmla="*/ 1830 w 4213021"/>
                <a:gd name="connsiteY0" fmla="*/ 1469255 h 2279020"/>
                <a:gd name="connsiteX1" fmla="*/ 1843897 w 4213021"/>
                <a:gd name="connsiteY1" fmla="*/ 14072 h 2279020"/>
                <a:gd name="connsiteX2" fmla="*/ 4213021 w 4213021"/>
                <a:gd name="connsiteY2" fmla="*/ 899844 h 2279020"/>
                <a:gd name="connsiteX3" fmla="*/ 1556696 w 4213021"/>
                <a:gd name="connsiteY3" fmla="*/ 2267615 h 2279020"/>
                <a:gd name="connsiteX4" fmla="*/ 1830 w 4213021"/>
                <a:gd name="connsiteY4" fmla="*/ 1469255 h 2279020"/>
                <a:gd name="connsiteX0" fmla="*/ 4236 w 4215427"/>
                <a:gd name="connsiteY0" fmla="*/ 1469255 h 2352130"/>
                <a:gd name="connsiteX1" fmla="*/ 1846303 w 4215427"/>
                <a:gd name="connsiteY1" fmla="*/ 14072 h 2352130"/>
                <a:gd name="connsiteX2" fmla="*/ 4215427 w 4215427"/>
                <a:gd name="connsiteY2" fmla="*/ 899844 h 2352130"/>
                <a:gd name="connsiteX3" fmla="*/ 2358582 w 4215427"/>
                <a:gd name="connsiteY3" fmla="*/ 2341790 h 2352130"/>
                <a:gd name="connsiteX4" fmla="*/ 4236 w 4215427"/>
                <a:gd name="connsiteY4" fmla="*/ 1469255 h 2352130"/>
                <a:gd name="connsiteX0" fmla="*/ 12383 w 4223574"/>
                <a:gd name="connsiteY0" fmla="*/ 1469255 h 2696093"/>
                <a:gd name="connsiteX1" fmla="*/ 1854450 w 4223574"/>
                <a:gd name="connsiteY1" fmla="*/ 14072 h 2696093"/>
                <a:gd name="connsiteX2" fmla="*/ 4223574 w 4223574"/>
                <a:gd name="connsiteY2" fmla="*/ 899844 h 2696093"/>
                <a:gd name="connsiteX3" fmla="*/ 2769361 w 4223574"/>
                <a:gd name="connsiteY3" fmla="*/ 2688909 h 2696093"/>
                <a:gd name="connsiteX4" fmla="*/ 12383 w 4223574"/>
                <a:gd name="connsiteY4" fmla="*/ 1469255 h 2696093"/>
                <a:gd name="connsiteX0" fmla="*/ 13133 w 4224324"/>
                <a:gd name="connsiteY0" fmla="*/ 1727508 h 2954687"/>
                <a:gd name="connsiteX1" fmla="*/ 1833092 w 4224324"/>
                <a:gd name="connsiteY1" fmla="*/ 9187 h 2954687"/>
                <a:gd name="connsiteX2" fmla="*/ 4224324 w 4224324"/>
                <a:gd name="connsiteY2" fmla="*/ 1158097 h 2954687"/>
                <a:gd name="connsiteX3" fmla="*/ 2770111 w 4224324"/>
                <a:gd name="connsiteY3" fmla="*/ 2947162 h 2954687"/>
                <a:gd name="connsiteX4" fmla="*/ 13133 w 4224324"/>
                <a:gd name="connsiteY4" fmla="*/ 1727508 h 2954687"/>
                <a:gd name="connsiteX0" fmla="*/ 47974 w 4259165"/>
                <a:gd name="connsiteY0" fmla="*/ 1497600 h 2724474"/>
                <a:gd name="connsiteX1" fmla="*/ 1290045 w 4259165"/>
                <a:gd name="connsiteY1" fmla="*/ 13301 h 2724474"/>
                <a:gd name="connsiteX2" fmla="*/ 4259165 w 4259165"/>
                <a:gd name="connsiteY2" fmla="*/ 928189 h 2724474"/>
                <a:gd name="connsiteX3" fmla="*/ 2804952 w 4259165"/>
                <a:gd name="connsiteY3" fmla="*/ 2717254 h 2724474"/>
                <a:gd name="connsiteX4" fmla="*/ 47974 w 4259165"/>
                <a:gd name="connsiteY4" fmla="*/ 1497600 h 2724474"/>
                <a:gd name="connsiteX0" fmla="*/ 19268 w 4230459"/>
                <a:gd name="connsiteY0" fmla="*/ 1557518 h 2784470"/>
                <a:gd name="connsiteX1" fmla="*/ 1685677 w 4230459"/>
                <a:gd name="connsiteY1" fmla="*/ 11915 h 2784470"/>
                <a:gd name="connsiteX2" fmla="*/ 4230459 w 4230459"/>
                <a:gd name="connsiteY2" fmla="*/ 988107 h 2784470"/>
                <a:gd name="connsiteX3" fmla="*/ 2776246 w 4230459"/>
                <a:gd name="connsiteY3" fmla="*/ 2777172 h 2784470"/>
                <a:gd name="connsiteX4" fmla="*/ 19268 w 4230459"/>
                <a:gd name="connsiteY4" fmla="*/ 1557518 h 2784470"/>
                <a:gd name="connsiteX0" fmla="*/ 19236 w 4216912"/>
                <a:gd name="connsiteY0" fmla="*/ 1563421 h 2792587"/>
                <a:gd name="connsiteX1" fmla="*/ 1685645 w 4216912"/>
                <a:gd name="connsiteY1" fmla="*/ 17818 h 2792587"/>
                <a:gd name="connsiteX2" fmla="*/ 4216912 w 4216912"/>
                <a:gd name="connsiteY2" fmla="*/ 904252 h 2792587"/>
                <a:gd name="connsiteX3" fmla="*/ 2776214 w 4216912"/>
                <a:gd name="connsiteY3" fmla="*/ 2783075 h 2792587"/>
                <a:gd name="connsiteX4" fmla="*/ 19236 w 4216912"/>
                <a:gd name="connsiteY4" fmla="*/ 1563421 h 2792587"/>
                <a:gd name="connsiteX0" fmla="*/ 12299 w 4209975"/>
                <a:gd name="connsiteY0" fmla="*/ 1547506 h 2776645"/>
                <a:gd name="connsiteX1" fmla="*/ 1856371 w 4209975"/>
                <a:gd name="connsiteY1" fmla="*/ 18386 h 2776645"/>
                <a:gd name="connsiteX2" fmla="*/ 4209975 w 4209975"/>
                <a:gd name="connsiteY2" fmla="*/ 888337 h 2776645"/>
                <a:gd name="connsiteX3" fmla="*/ 2769277 w 4209975"/>
                <a:gd name="connsiteY3" fmla="*/ 2767160 h 2776645"/>
                <a:gd name="connsiteX4" fmla="*/ 12299 w 4209975"/>
                <a:gd name="connsiteY4" fmla="*/ 1547506 h 2776645"/>
                <a:gd name="connsiteX0" fmla="*/ 12137 w 4209813"/>
                <a:gd name="connsiteY0" fmla="*/ 1628560 h 2857835"/>
                <a:gd name="connsiteX1" fmla="*/ 1861135 w 4209813"/>
                <a:gd name="connsiteY1" fmla="*/ 15819 h 2857835"/>
                <a:gd name="connsiteX2" fmla="*/ 4209813 w 4209813"/>
                <a:gd name="connsiteY2" fmla="*/ 969391 h 2857835"/>
                <a:gd name="connsiteX3" fmla="*/ 2769115 w 4209813"/>
                <a:gd name="connsiteY3" fmla="*/ 2848214 h 2857835"/>
                <a:gd name="connsiteX4" fmla="*/ 12137 w 4209813"/>
                <a:gd name="connsiteY4" fmla="*/ 1628560 h 2857835"/>
                <a:gd name="connsiteX0" fmla="*/ 11661 w 4278980"/>
                <a:gd name="connsiteY0" fmla="*/ 1904607 h 2883126"/>
                <a:gd name="connsiteX1" fmla="*/ 1930302 w 4278980"/>
                <a:gd name="connsiteY1" fmla="*/ 27285 h 2883126"/>
                <a:gd name="connsiteX2" fmla="*/ 4278980 w 4278980"/>
                <a:gd name="connsiteY2" fmla="*/ 980857 h 2883126"/>
                <a:gd name="connsiteX3" fmla="*/ 2838282 w 4278980"/>
                <a:gd name="connsiteY3" fmla="*/ 2859680 h 2883126"/>
                <a:gd name="connsiteX4" fmla="*/ 11661 w 4278980"/>
                <a:gd name="connsiteY4" fmla="*/ 1904607 h 2883126"/>
                <a:gd name="connsiteX0" fmla="*/ 7580 w 4274899"/>
                <a:gd name="connsiteY0" fmla="*/ 1904607 h 2873512"/>
                <a:gd name="connsiteX1" fmla="*/ 1926221 w 4274899"/>
                <a:gd name="connsiteY1" fmla="*/ 27285 h 2873512"/>
                <a:gd name="connsiteX2" fmla="*/ 4274899 w 4274899"/>
                <a:gd name="connsiteY2" fmla="*/ 980857 h 2873512"/>
                <a:gd name="connsiteX3" fmla="*/ 2644396 w 4274899"/>
                <a:gd name="connsiteY3" fmla="*/ 2849814 h 2873512"/>
                <a:gd name="connsiteX4" fmla="*/ 7580 w 4274899"/>
                <a:gd name="connsiteY4" fmla="*/ 1904607 h 2873512"/>
                <a:gd name="connsiteX0" fmla="*/ 7580 w 4274899"/>
                <a:gd name="connsiteY0" fmla="*/ 1904607 h 2901124"/>
                <a:gd name="connsiteX1" fmla="*/ 1926221 w 4274899"/>
                <a:gd name="connsiteY1" fmla="*/ 27285 h 2901124"/>
                <a:gd name="connsiteX2" fmla="*/ 4274899 w 4274899"/>
                <a:gd name="connsiteY2" fmla="*/ 980857 h 2901124"/>
                <a:gd name="connsiteX3" fmla="*/ 2644396 w 4274899"/>
                <a:gd name="connsiteY3" fmla="*/ 2849814 h 2901124"/>
                <a:gd name="connsiteX4" fmla="*/ 7580 w 4274899"/>
                <a:gd name="connsiteY4" fmla="*/ 1904607 h 2901124"/>
                <a:gd name="connsiteX0" fmla="*/ 9002 w 4276321"/>
                <a:gd name="connsiteY0" fmla="*/ 1955746 h 2952263"/>
                <a:gd name="connsiteX1" fmla="*/ 1927643 w 4276321"/>
                <a:gd name="connsiteY1" fmla="*/ 78424 h 2952263"/>
                <a:gd name="connsiteX2" fmla="*/ 4276321 w 4276321"/>
                <a:gd name="connsiteY2" fmla="*/ 1031996 h 2952263"/>
                <a:gd name="connsiteX3" fmla="*/ 2645818 w 4276321"/>
                <a:gd name="connsiteY3" fmla="*/ 2900953 h 2952263"/>
                <a:gd name="connsiteX4" fmla="*/ 9002 w 4276321"/>
                <a:gd name="connsiteY4" fmla="*/ 1955746 h 2952263"/>
                <a:gd name="connsiteX0" fmla="*/ 9009 w 4276328"/>
                <a:gd name="connsiteY0" fmla="*/ 1933562 h 2930079"/>
                <a:gd name="connsiteX1" fmla="*/ 1927650 w 4276328"/>
                <a:gd name="connsiteY1" fmla="*/ 56240 h 2930079"/>
                <a:gd name="connsiteX2" fmla="*/ 4276328 w 4276328"/>
                <a:gd name="connsiteY2" fmla="*/ 1009812 h 2930079"/>
                <a:gd name="connsiteX3" fmla="*/ 2645825 w 4276328"/>
                <a:gd name="connsiteY3" fmla="*/ 2878769 h 2930079"/>
                <a:gd name="connsiteX4" fmla="*/ 9009 w 4276328"/>
                <a:gd name="connsiteY4" fmla="*/ 1933562 h 2930079"/>
                <a:gd name="connsiteX0" fmla="*/ 20774 w 4288093"/>
                <a:gd name="connsiteY0" fmla="*/ 1726964 h 2721615"/>
                <a:gd name="connsiteX1" fmla="*/ 1658146 w 4288093"/>
                <a:gd name="connsiteY1" fmla="*/ 75781 h 2721615"/>
                <a:gd name="connsiteX2" fmla="*/ 4288093 w 4288093"/>
                <a:gd name="connsiteY2" fmla="*/ 803214 h 2721615"/>
                <a:gd name="connsiteX3" fmla="*/ 2657590 w 4288093"/>
                <a:gd name="connsiteY3" fmla="*/ 2672171 h 2721615"/>
                <a:gd name="connsiteX4" fmla="*/ 20774 w 4288093"/>
                <a:gd name="connsiteY4" fmla="*/ 1726964 h 2721615"/>
                <a:gd name="connsiteX0" fmla="*/ 22131 w 4289450"/>
                <a:gd name="connsiteY0" fmla="*/ 1726964 h 2601671"/>
                <a:gd name="connsiteX1" fmla="*/ 1659503 w 4289450"/>
                <a:gd name="connsiteY1" fmla="*/ 75781 h 2601671"/>
                <a:gd name="connsiteX2" fmla="*/ 4289450 w 4289450"/>
                <a:gd name="connsiteY2" fmla="*/ 803214 h 2601671"/>
                <a:gd name="connsiteX3" fmla="*/ 2696919 w 4289450"/>
                <a:gd name="connsiteY3" fmla="*/ 2546257 h 2601671"/>
                <a:gd name="connsiteX4" fmla="*/ 22131 w 4289450"/>
                <a:gd name="connsiteY4" fmla="*/ 1726964 h 2601671"/>
                <a:gd name="connsiteX0" fmla="*/ 22131 w 4289450"/>
                <a:gd name="connsiteY0" fmla="*/ 1726964 h 2633937"/>
                <a:gd name="connsiteX1" fmla="*/ 1659503 w 4289450"/>
                <a:gd name="connsiteY1" fmla="*/ 75781 h 2633937"/>
                <a:gd name="connsiteX2" fmla="*/ 4289450 w 4289450"/>
                <a:gd name="connsiteY2" fmla="*/ 803214 h 2633937"/>
                <a:gd name="connsiteX3" fmla="*/ 2696919 w 4289450"/>
                <a:gd name="connsiteY3" fmla="*/ 2546257 h 2633937"/>
                <a:gd name="connsiteX4" fmla="*/ 22131 w 4289450"/>
                <a:gd name="connsiteY4" fmla="*/ 1726964 h 2633937"/>
                <a:gd name="connsiteX0" fmla="*/ 23456 w 4290775"/>
                <a:gd name="connsiteY0" fmla="*/ 1727342 h 2634315"/>
                <a:gd name="connsiteX1" fmla="*/ 1660828 w 4290775"/>
                <a:gd name="connsiteY1" fmla="*/ 76159 h 2634315"/>
                <a:gd name="connsiteX2" fmla="*/ 4290775 w 4290775"/>
                <a:gd name="connsiteY2" fmla="*/ 803592 h 2634315"/>
                <a:gd name="connsiteX3" fmla="*/ 2698244 w 4290775"/>
                <a:gd name="connsiteY3" fmla="*/ 2546635 h 2634315"/>
                <a:gd name="connsiteX4" fmla="*/ 23456 w 4290775"/>
                <a:gd name="connsiteY4" fmla="*/ 1727342 h 2634315"/>
                <a:gd name="connsiteX0" fmla="*/ 23456 w 4290775"/>
                <a:gd name="connsiteY0" fmla="*/ 1725738 h 2632711"/>
                <a:gd name="connsiteX1" fmla="*/ 1660828 w 4290775"/>
                <a:gd name="connsiteY1" fmla="*/ 74555 h 2632711"/>
                <a:gd name="connsiteX2" fmla="*/ 4290775 w 4290775"/>
                <a:gd name="connsiteY2" fmla="*/ 801988 h 2632711"/>
                <a:gd name="connsiteX3" fmla="*/ 2698244 w 4290775"/>
                <a:gd name="connsiteY3" fmla="*/ 2545031 h 2632711"/>
                <a:gd name="connsiteX4" fmla="*/ 23456 w 4290775"/>
                <a:gd name="connsiteY4" fmla="*/ 1725738 h 2632711"/>
                <a:gd name="connsiteX0" fmla="*/ 23456 w 4290775"/>
                <a:gd name="connsiteY0" fmla="*/ 1725738 h 2632711"/>
                <a:gd name="connsiteX1" fmla="*/ 1660828 w 4290775"/>
                <a:gd name="connsiteY1" fmla="*/ 74555 h 2632711"/>
                <a:gd name="connsiteX2" fmla="*/ 4290775 w 4290775"/>
                <a:gd name="connsiteY2" fmla="*/ 801988 h 2632711"/>
                <a:gd name="connsiteX3" fmla="*/ 2698244 w 4290775"/>
                <a:gd name="connsiteY3" fmla="*/ 2545031 h 2632711"/>
                <a:gd name="connsiteX4" fmla="*/ 23456 w 4290775"/>
                <a:gd name="connsiteY4" fmla="*/ 1725738 h 2632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90775" h="2632711">
                  <a:moveTo>
                    <a:pt x="23456" y="1725738"/>
                  </a:moveTo>
                  <a:cubicBezTo>
                    <a:pt x="-149447" y="1313992"/>
                    <a:pt x="657286" y="323085"/>
                    <a:pt x="1660828" y="74555"/>
                  </a:cubicBezTo>
                  <a:cubicBezTo>
                    <a:pt x="2664370" y="-173975"/>
                    <a:pt x="4113571" y="232011"/>
                    <a:pt x="4290775" y="801988"/>
                  </a:cubicBezTo>
                  <a:cubicBezTo>
                    <a:pt x="4224223" y="1440065"/>
                    <a:pt x="4055279" y="2200967"/>
                    <a:pt x="2698244" y="2545031"/>
                  </a:cubicBezTo>
                  <a:cubicBezTo>
                    <a:pt x="1341209" y="2889095"/>
                    <a:pt x="196359" y="2137484"/>
                    <a:pt x="23456" y="1725738"/>
                  </a:cubicBezTo>
                  <a:close/>
                </a:path>
              </a:pathLst>
            </a:custGeom>
            <a:solidFill>
              <a:schemeClr val="accent4">
                <a:alpha val="38824"/>
              </a:schemeClr>
            </a:solidFill>
            <a:ln>
              <a:noFill/>
            </a:ln>
            <a:effectLst>
              <a:softEdge rad="275268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337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endParaRPr lang="en-US" sz="4956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endParaRPr>
            </a:p>
            <a:p>
              <a:pPr algn="ctr"/>
              <a:endParaRPr lang="en-US" sz="4956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D2E3E3C-A432-8489-4AF4-0377F8364AEB}"/>
                </a:ext>
              </a:extLst>
            </p:cNvPr>
            <p:cNvSpPr/>
            <p:nvPr/>
          </p:nvSpPr>
          <p:spPr>
            <a:xfrm rot="20009207">
              <a:off x="43056" y="2177972"/>
              <a:ext cx="2500101" cy="1534985"/>
            </a:xfrm>
            <a:custGeom>
              <a:avLst/>
              <a:gdLst>
                <a:gd name="connsiteX0" fmla="*/ 0 w 1616964"/>
                <a:gd name="connsiteY0" fmla="*/ 636118 h 1272236"/>
                <a:gd name="connsiteX1" fmla="*/ 808482 w 1616964"/>
                <a:gd name="connsiteY1" fmla="*/ 0 h 1272236"/>
                <a:gd name="connsiteX2" fmla="*/ 1616964 w 1616964"/>
                <a:gd name="connsiteY2" fmla="*/ 636118 h 1272236"/>
                <a:gd name="connsiteX3" fmla="*/ 808482 w 1616964"/>
                <a:gd name="connsiteY3" fmla="*/ 1272236 h 1272236"/>
                <a:gd name="connsiteX4" fmla="*/ 0 w 1616964"/>
                <a:gd name="connsiteY4" fmla="*/ 636118 h 1272236"/>
                <a:gd name="connsiteX0" fmla="*/ 1 w 1616965"/>
                <a:gd name="connsiteY0" fmla="*/ 467997 h 1104115"/>
                <a:gd name="connsiteX1" fmla="*/ 804092 w 1616965"/>
                <a:gd name="connsiteY1" fmla="*/ 0 h 1104115"/>
                <a:gd name="connsiteX2" fmla="*/ 1616965 w 1616965"/>
                <a:gd name="connsiteY2" fmla="*/ 467997 h 1104115"/>
                <a:gd name="connsiteX3" fmla="*/ 808483 w 1616965"/>
                <a:gd name="connsiteY3" fmla="*/ 1104115 h 1104115"/>
                <a:gd name="connsiteX4" fmla="*/ 1 w 1616965"/>
                <a:gd name="connsiteY4" fmla="*/ 467997 h 1104115"/>
                <a:gd name="connsiteX0" fmla="*/ 0 w 1684873"/>
                <a:gd name="connsiteY0" fmla="*/ 748167 h 1117532"/>
                <a:gd name="connsiteX1" fmla="*/ 872000 w 1684873"/>
                <a:gd name="connsiteY1" fmla="*/ 7487 h 1117532"/>
                <a:gd name="connsiteX2" fmla="*/ 1684873 w 1684873"/>
                <a:gd name="connsiteY2" fmla="*/ 475484 h 1117532"/>
                <a:gd name="connsiteX3" fmla="*/ 876391 w 1684873"/>
                <a:gd name="connsiteY3" fmla="*/ 1111602 h 1117532"/>
                <a:gd name="connsiteX4" fmla="*/ 0 w 1684873"/>
                <a:gd name="connsiteY4" fmla="*/ 748167 h 1117532"/>
                <a:gd name="connsiteX0" fmla="*/ 22635 w 1707508"/>
                <a:gd name="connsiteY0" fmla="*/ 748167 h 1123348"/>
                <a:gd name="connsiteX1" fmla="*/ 894635 w 1707508"/>
                <a:gd name="connsiteY1" fmla="*/ 7487 h 1123348"/>
                <a:gd name="connsiteX2" fmla="*/ 1707508 w 1707508"/>
                <a:gd name="connsiteY2" fmla="*/ 475484 h 1123348"/>
                <a:gd name="connsiteX3" fmla="*/ 899026 w 1707508"/>
                <a:gd name="connsiteY3" fmla="*/ 1111602 h 1123348"/>
                <a:gd name="connsiteX4" fmla="*/ 22635 w 1707508"/>
                <a:gd name="connsiteY4" fmla="*/ 748167 h 1123348"/>
                <a:gd name="connsiteX0" fmla="*/ 95592 w 1780465"/>
                <a:gd name="connsiteY0" fmla="*/ 748167 h 1118286"/>
                <a:gd name="connsiteX1" fmla="*/ 967592 w 1780465"/>
                <a:gd name="connsiteY1" fmla="*/ 7487 h 1118286"/>
                <a:gd name="connsiteX2" fmla="*/ 1780465 w 1780465"/>
                <a:gd name="connsiteY2" fmla="*/ 475484 h 1118286"/>
                <a:gd name="connsiteX3" fmla="*/ 971983 w 1780465"/>
                <a:gd name="connsiteY3" fmla="*/ 1111602 h 1118286"/>
                <a:gd name="connsiteX4" fmla="*/ 95592 w 1780465"/>
                <a:gd name="connsiteY4" fmla="*/ 748167 h 1118286"/>
                <a:gd name="connsiteX0" fmla="*/ 252 w 1685125"/>
                <a:gd name="connsiteY0" fmla="*/ 748167 h 1117947"/>
                <a:gd name="connsiteX1" fmla="*/ 872252 w 1685125"/>
                <a:gd name="connsiteY1" fmla="*/ 7487 h 1117947"/>
                <a:gd name="connsiteX2" fmla="*/ 1685125 w 1685125"/>
                <a:gd name="connsiteY2" fmla="*/ 475484 h 1117947"/>
                <a:gd name="connsiteX3" fmla="*/ 876643 w 1685125"/>
                <a:gd name="connsiteY3" fmla="*/ 1111602 h 1117947"/>
                <a:gd name="connsiteX4" fmla="*/ 252 w 1685125"/>
                <a:gd name="connsiteY4" fmla="*/ 748167 h 1117947"/>
                <a:gd name="connsiteX0" fmla="*/ 267 w 1903172"/>
                <a:gd name="connsiteY0" fmla="*/ 755827 h 1128624"/>
                <a:gd name="connsiteX1" fmla="*/ 872267 w 1903172"/>
                <a:gd name="connsiteY1" fmla="*/ 15147 h 1128624"/>
                <a:gd name="connsiteX2" fmla="*/ 1903172 w 1903172"/>
                <a:gd name="connsiteY2" fmla="*/ 410247 h 1128624"/>
                <a:gd name="connsiteX3" fmla="*/ 876658 w 1903172"/>
                <a:gd name="connsiteY3" fmla="*/ 1119262 h 1128624"/>
                <a:gd name="connsiteX4" fmla="*/ 267 w 1903172"/>
                <a:gd name="connsiteY4" fmla="*/ 755827 h 1128624"/>
                <a:gd name="connsiteX0" fmla="*/ 81 w 1902986"/>
                <a:gd name="connsiteY0" fmla="*/ 683662 h 1055517"/>
                <a:gd name="connsiteX1" fmla="*/ 831262 w 1902986"/>
                <a:gd name="connsiteY1" fmla="*/ 24805 h 1055517"/>
                <a:gd name="connsiteX2" fmla="*/ 1902986 w 1902986"/>
                <a:gd name="connsiteY2" fmla="*/ 338082 h 1055517"/>
                <a:gd name="connsiteX3" fmla="*/ 876472 w 1902986"/>
                <a:gd name="connsiteY3" fmla="*/ 1047097 h 1055517"/>
                <a:gd name="connsiteX4" fmla="*/ 81 w 1902986"/>
                <a:gd name="connsiteY4" fmla="*/ 683662 h 1055517"/>
                <a:gd name="connsiteX0" fmla="*/ 1043 w 1903948"/>
                <a:gd name="connsiteY0" fmla="*/ 683662 h 1126690"/>
                <a:gd name="connsiteX1" fmla="*/ 832224 w 1903948"/>
                <a:gd name="connsiteY1" fmla="*/ 24805 h 1126690"/>
                <a:gd name="connsiteX2" fmla="*/ 1903948 w 1903948"/>
                <a:gd name="connsiteY2" fmla="*/ 338082 h 1126690"/>
                <a:gd name="connsiteX3" fmla="*/ 1000178 w 1903948"/>
                <a:gd name="connsiteY3" fmla="*/ 1119685 h 1126690"/>
                <a:gd name="connsiteX4" fmla="*/ 1043 w 1903948"/>
                <a:gd name="connsiteY4" fmla="*/ 683662 h 1126690"/>
                <a:gd name="connsiteX0" fmla="*/ 2138 w 1905043"/>
                <a:gd name="connsiteY0" fmla="*/ 683662 h 1175872"/>
                <a:gd name="connsiteX1" fmla="*/ 833319 w 1905043"/>
                <a:gd name="connsiteY1" fmla="*/ 24805 h 1175872"/>
                <a:gd name="connsiteX2" fmla="*/ 1905043 w 1905043"/>
                <a:gd name="connsiteY2" fmla="*/ 338082 h 1175872"/>
                <a:gd name="connsiteX3" fmla="*/ 1078561 w 1905043"/>
                <a:gd name="connsiteY3" fmla="*/ 1169595 h 1175872"/>
                <a:gd name="connsiteX4" fmla="*/ 2138 w 1905043"/>
                <a:gd name="connsiteY4" fmla="*/ 683662 h 1175872"/>
                <a:gd name="connsiteX0" fmla="*/ 2730 w 1905635"/>
                <a:gd name="connsiteY0" fmla="*/ 776858 h 1269344"/>
                <a:gd name="connsiteX1" fmla="*/ 806555 w 1905635"/>
                <a:gd name="connsiteY1" fmla="*/ 13521 h 1269344"/>
                <a:gd name="connsiteX2" fmla="*/ 1905635 w 1905635"/>
                <a:gd name="connsiteY2" fmla="*/ 431278 h 1269344"/>
                <a:gd name="connsiteX3" fmla="*/ 1079153 w 1905635"/>
                <a:gd name="connsiteY3" fmla="*/ 1262791 h 1269344"/>
                <a:gd name="connsiteX4" fmla="*/ 2730 w 1905635"/>
                <a:gd name="connsiteY4" fmla="*/ 776858 h 1269344"/>
                <a:gd name="connsiteX0" fmla="*/ 1223 w 1904128"/>
                <a:gd name="connsiteY0" fmla="*/ 1361897 h 1856523"/>
                <a:gd name="connsiteX1" fmla="*/ 886296 w 1904128"/>
                <a:gd name="connsiteY1" fmla="*/ 3263 h 1856523"/>
                <a:gd name="connsiteX2" fmla="*/ 1904128 w 1904128"/>
                <a:gd name="connsiteY2" fmla="*/ 1016317 h 1856523"/>
                <a:gd name="connsiteX3" fmla="*/ 1077646 w 1904128"/>
                <a:gd name="connsiteY3" fmla="*/ 1847830 h 1856523"/>
                <a:gd name="connsiteX4" fmla="*/ 1223 w 1904128"/>
                <a:gd name="connsiteY4" fmla="*/ 1361897 h 1856523"/>
                <a:gd name="connsiteX0" fmla="*/ 1431 w 2458485"/>
                <a:gd name="connsiteY0" fmla="*/ 1368610 h 1872481"/>
                <a:gd name="connsiteX1" fmla="*/ 886504 w 2458485"/>
                <a:gd name="connsiteY1" fmla="*/ 9976 h 1872481"/>
                <a:gd name="connsiteX2" fmla="*/ 2458485 w 2458485"/>
                <a:gd name="connsiteY2" fmla="*/ 822606 h 1872481"/>
                <a:gd name="connsiteX3" fmla="*/ 1077854 w 2458485"/>
                <a:gd name="connsiteY3" fmla="*/ 1854543 h 1872481"/>
                <a:gd name="connsiteX4" fmla="*/ 1431 w 2458485"/>
                <a:gd name="connsiteY4" fmla="*/ 1368610 h 1872481"/>
                <a:gd name="connsiteX0" fmla="*/ 1248 w 2458302"/>
                <a:gd name="connsiteY0" fmla="*/ 1368610 h 2142584"/>
                <a:gd name="connsiteX1" fmla="*/ 886321 w 2458302"/>
                <a:gd name="connsiteY1" fmla="*/ 9976 h 2142584"/>
                <a:gd name="connsiteX2" fmla="*/ 2458302 w 2458302"/>
                <a:gd name="connsiteY2" fmla="*/ 822606 h 2142584"/>
                <a:gd name="connsiteX3" fmla="*/ 1064291 w 2458302"/>
                <a:gd name="connsiteY3" fmla="*/ 2131721 h 2142584"/>
                <a:gd name="connsiteX4" fmla="*/ 1248 w 2458302"/>
                <a:gd name="connsiteY4" fmla="*/ 1368610 h 2142584"/>
                <a:gd name="connsiteX0" fmla="*/ 852 w 2753163"/>
                <a:gd name="connsiteY0" fmla="*/ 1462801 h 2151367"/>
                <a:gd name="connsiteX1" fmla="*/ 1181182 w 2753163"/>
                <a:gd name="connsiteY1" fmla="*/ 13027 h 2151367"/>
                <a:gd name="connsiteX2" fmla="*/ 2753163 w 2753163"/>
                <a:gd name="connsiteY2" fmla="*/ 825657 h 2151367"/>
                <a:gd name="connsiteX3" fmla="*/ 1359152 w 2753163"/>
                <a:gd name="connsiteY3" fmla="*/ 2134772 h 2151367"/>
                <a:gd name="connsiteX4" fmla="*/ 852 w 2753163"/>
                <a:gd name="connsiteY4" fmla="*/ 1462801 h 2151367"/>
                <a:gd name="connsiteX0" fmla="*/ 1803 w 2754114"/>
                <a:gd name="connsiteY0" fmla="*/ 1006931 h 1693335"/>
                <a:gd name="connsiteX1" fmla="*/ 1109873 w 2754114"/>
                <a:gd name="connsiteY1" fmla="*/ 43397 h 1693335"/>
                <a:gd name="connsiteX2" fmla="*/ 2754114 w 2754114"/>
                <a:gd name="connsiteY2" fmla="*/ 369787 h 1693335"/>
                <a:gd name="connsiteX3" fmla="*/ 1360103 w 2754114"/>
                <a:gd name="connsiteY3" fmla="*/ 1678902 h 1693335"/>
                <a:gd name="connsiteX4" fmla="*/ 1803 w 2754114"/>
                <a:gd name="connsiteY4" fmla="*/ 1006931 h 1693335"/>
                <a:gd name="connsiteX0" fmla="*/ 3722 w 2756033"/>
                <a:gd name="connsiteY0" fmla="*/ 1006931 h 1378152"/>
                <a:gd name="connsiteX1" fmla="*/ 1111792 w 2756033"/>
                <a:gd name="connsiteY1" fmla="*/ 43397 h 1378152"/>
                <a:gd name="connsiteX2" fmla="*/ 2756033 w 2756033"/>
                <a:gd name="connsiteY2" fmla="*/ 369787 h 1378152"/>
                <a:gd name="connsiteX3" fmla="*/ 1479862 w 2756033"/>
                <a:gd name="connsiteY3" fmla="*/ 1351649 h 1378152"/>
                <a:gd name="connsiteX4" fmla="*/ 3722 w 2756033"/>
                <a:gd name="connsiteY4" fmla="*/ 1006931 h 1378152"/>
                <a:gd name="connsiteX0" fmla="*/ 4779 w 2757090"/>
                <a:gd name="connsiteY0" fmla="*/ 1156322 h 1529748"/>
                <a:gd name="connsiteX1" fmla="*/ 1071803 w 2757090"/>
                <a:gd name="connsiteY1" fmla="*/ 24708 h 1529748"/>
                <a:gd name="connsiteX2" fmla="*/ 2757090 w 2757090"/>
                <a:gd name="connsiteY2" fmla="*/ 519178 h 1529748"/>
                <a:gd name="connsiteX3" fmla="*/ 1480919 w 2757090"/>
                <a:gd name="connsiteY3" fmla="*/ 1501040 h 1529748"/>
                <a:gd name="connsiteX4" fmla="*/ 4779 w 2757090"/>
                <a:gd name="connsiteY4" fmla="*/ 1156322 h 1529748"/>
                <a:gd name="connsiteX0" fmla="*/ 4439 w 2411582"/>
                <a:gd name="connsiteY0" fmla="*/ 1141715 h 1505119"/>
                <a:gd name="connsiteX1" fmla="*/ 1071463 w 2411582"/>
                <a:gd name="connsiteY1" fmla="*/ 10101 h 1505119"/>
                <a:gd name="connsiteX2" fmla="*/ 2411582 w 2411582"/>
                <a:gd name="connsiteY2" fmla="*/ 673000 h 1505119"/>
                <a:gd name="connsiteX3" fmla="*/ 1480579 w 2411582"/>
                <a:gd name="connsiteY3" fmla="*/ 1486433 h 1505119"/>
                <a:gd name="connsiteX4" fmla="*/ 4439 w 2411582"/>
                <a:gd name="connsiteY4" fmla="*/ 1141715 h 1505119"/>
                <a:gd name="connsiteX0" fmla="*/ 4463 w 2439024"/>
                <a:gd name="connsiteY0" fmla="*/ 1134808 h 1488983"/>
                <a:gd name="connsiteX1" fmla="*/ 1071487 w 2439024"/>
                <a:gd name="connsiteY1" fmla="*/ 3194 h 1488983"/>
                <a:gd name="connsiteX2" fmla="*/ 2439024 w 2439024"/>
                <a:gd name="connsiteY2" fmla="*/ 838729 h 1488983"/>
                <a:gd name="connsiteX3" fmla="*/ 1480603 w 2439024"/>
                <a:gd name="connsiteY3" fmla="*/ 1479526 h 1488983"/>
                <a:gd name="connsiteX4" fmla="*/ 4463 w 2439024"/>
                <a:gd name="connsiteY4" fmla="*/ 1134808 h 1488983"/>
                <a:gd name="connsiteX0" fmla="*/ 4540 w 2520863"/>
                <a:gd name="connsiteY0" fmla="*/ 1135555 h 1491092"/>
                <a:gd name="connsiteX1" fmla="*/ 1071564 w 2520863"/>
                <a:gd name="connsiteY1" fmla="*/ 3941 h 1491092"/>
                <a:gd name="connsiteX2" fmla="*/ 2520863 w 2520863"/>
                <a:gd name="connsiteY2" fmla="*/ 812140 h 1491092"/>
                <a:gd name="connsiteX3" fmla="*/ 1480680 w 2520863"/>
                <a:gd name="connsiteY3" fmla="*/ 1480273 h 1491092"/>
                <a:gd name="connsiteX4" fmla="*/ 4540 w 2520863"/>
                <a:gd name="connsiteY4" fmla="*/ 1135555 h 1491092"/>
                <a:gd name="connsiteX0" fmla="*/ 5481 w 2362713"/>
                <a:gd name="connsiteY0" fmla="*/ 1205196 h 1501805"/>
                <a:gd name="connsiteX1" fmla="*/ 913414 w 2362713"/>
                <a:gd name="connsiteY1" fmla="*/ 5571 h 1501805"/>
                <a:gd name="connsiteX2" fmla="*/ 2362713 w 2362713"/>
                <a:gd name="connsiteY2" fmla="*/ 813770 h 1501805"/>
                <a:gd name="connsiteX3" fmla="*/ 1322530 w 2362713"/>
                <a:gd name="connsiteY3" fmla="*/ 1481903 h 1501805"/>
                <a:gd name="connsiteX4" fmla="*/ 5481 w 2362713"/>
                <a:gd name="connsiteY4" fmla="*/ 1205196 h 1501805"/>
                <a:gd name="connsiteX0" fmla="*/ 5145 w 2412390"/>
                <a:gd name="connsiteY0" fmla="*/ 1167994 h 1495460"/>
                <a:gd name="connsiteX1" fmla="*/ 963091 w 2412390"/>
                <a:gd name="connsiteY1" fmla="*/ 4674 h 1495460"/>
                <a:gd name="connsiteX2" fmla="*/ 2412390 w 2412390"/>
                <a:gd name="connsiteY2" fmla="*/ 812873 h 1495460"/>
                <a:gd name="connsiteX3" fmla="*/ 1372207 w 2412390"/>
                <a:gd name="connsiteY3" fmla="*/ 1481006 h 1495460"/>
                <a:gd name="connsiteX4" fmla="*/ 5145 w 2412390"/>
                <a:gd name="connsiteY4" fmla="*/ 1167994 h 1495460"/>
                <a:gd name="connsiteX0" fmla="*/ 6921 w 2414166"/>
                <a:gd name="connsiteY0" fmla="*/ 1167994 h 1573413"/>
                <a:gd name="connsiteX1" fmla="*/ 964867 w 2414166"/>
                <a:gd name="connsiteY1" fmla="*/ 4674 h 1573413"/>
                <a:gd name="connsiteX2" fmla="*/ 2414166 w 2414166"/>
                <a:gd name="connsiteY2" fmla="*/ 812873 h 1573413"/>
                <a:gd name="connsiteX3" fmla="*/ 1446756 w 2414166"/>
                <a:gd name="connsiteY3" fmla="*/ 1562726 h 1573413"/>
                <a:gd name="connsiteX4" fmla="*/ 6921 w 2414166"/>
                <a:gd name="connsiteY4" fmla="*/ 1167994 h 1573413"/>
                <a:gd name="connsiteX0" fmla="*/ 6148 w 2413393"/>
                <a:gd name="connsiteY0" fmla="*/ 1258242 h 1664289"/>
                <a:gd name="connsiteX1" fmla="*/ 986730 w 2413393"/>
                <a:gd name="connsiteY1" fmla="*/ 4028 h 1664289"/>
                <a:gd name="connsiteX2" fmla="*/ 2413393 w 2413393"/>
                <a:gd name="connsiteY2" fmla="*/ 903121 h 1664289"/>
                <a:gd name="connsiteX3" fmla="*/ 1445983 w 2413393"/>
                <a:gd name="connsiteY3" fmla="*/ 1652974 h 1664289"/>
                <a:gd name="connsiteX4" fmla="*/ 6148 w 2413393"/>
                <a:gd name="connsiteY4" fmla="*/ 1258242 h 1664289"/>
                <a:gd name="connsiteX0" fmla="*/ 5757 w 2413002"/>
                <a:gd name="connsiteY0" fmla="*/ 1257169 h 1663216"/>
                <a:gd name="connsiteX1" fmla="*/ 986339 w 2413002"/>
                <a:gd name="connsiteY1" fmla="*/ 2955 h 1663216"/>
                <a:gd name="connsiteX2" fmla="*/ 2413002 w 2413002"/>
                <a:gd name="connsiteY2" fmla="*/ 902048 h 1663216"/>
                <a:gd name="connsiteX3" fmla="*/ 1445592 w 2413002"/>
                <a:gd name="connsiteY3" fmla="*/ 1651901 h 1663216"/>
                <a:gd name="connsiteX4" fmla="*/ 5757 w 2413002"/>
                <a:gd name="connsiteY4" fmla="*/ 1257169 h 1663216"/>
                <a:gd name="connsiteX0" fmla="*/ 4720 w 2411965"/>
                <a:gd name="connsiteY0" fmla="*/ 1103650 h 1508666"/>
                <a:gd name="connsiteX1" fmla="*/ 1021791 w 2411965"/>
                <a:gd name="connsiteY1" fmla="*/ 3889 h 1508666"/>
                <a:gd name="connsiteX2" fmla="*/ 2411965 w 2411965"/>
                <a:gd name="connsiteY2" fmla="*/ 748529 h 1508666"/>
                <a:gd name="connsiteX3" fmla="*/ 1444555 w 2411965"/>
                <a:gd name="connsiteY3" fmla="*/ 1498382 h 1508666"/>
                <a:gd name="connsiteX4" fmla="*/ 4720 w 2411965"/>
                <a:gd name="connsiteY4" fmla="*/ 1103650 h 1508666"/>
                <a:gd name="connsiteX0" fmla="*/ 4995 w 2380122"/>
                <a:gd name="connsiteY0" fmla="*/ 1136961 h 1560287"/>
                <a:gd name="connsiteX1" fmla="*/ 1022066 w 2380122"/>
                <a:gd name="connsiteY1" fmla="*/ 37200 h 1560287"/>
                <a:gd name="connsiteX2" fmla="*/ 2380122 w 2380122"/>
                <a:gd name="connsiteY2" fmla="*/ 436549 h 1560287"/>
                <a:gd name="connsiteX3" fmla="*/ 1444830 w 2380122"/>
                <a:gd name="connsiteY3" fmla="*/ 1531693 h 1560287"/>
                <a:gd name="connsiteX4" fmla="*/ 4995 w 2380122"/>
                <a:gd name="connsiteY4" fmla="*/ 1136961 h 1560287"/>
                <a:gd name="connsiteX0" fmla="*/ 5050 w 2430190"/>
                <a:gd name="connsiteY0" fmla="*/ 1130769 h 1551995"/>
                <a:gd name="connsiteX1" fmla="*/ 1022121 w 2430190"/>
                <a:gd name="connsiteY1" fmla="*/ 31008 h 1551995"/>
                <a:gd name="connsiteX2" fmla="*/ 2430190 w 2430190"/>
                <a:gd name="connsiteY2" fmla="*/ 466661 h 1551995"/>
                <a:gd name="connsiteX3" fmla="*/ 1444885 w 2430190"/>
                <a:gd name="connsiteY3" fmla="*/ 1525501 h 1551995"/>
                <a:gd name="connsiteX4" fmla="*/ 5050 w 2430190"/>
                <a:gd name="connsiteY4" fmla="*/ 1130769 h 1551995"/>
                <a:gd name="connsiteX0" fmla="*/ 5137 w 2507606"/>
                <a:gd name="connsiteY0" fmla="*/ 1118683 h 1534552"/>
                <a:gd name="connsiteX1" fmla="*/ 1022208 w 2507606"/>
                <a:gd name="connsiteY1" fmla="*/ 18922 h 1534552"/>
                <a:gd name="connsiteX2" fmla="*/ 2507606 w 2507606"/>
                <a:gd name="connsiteY2" fmla="*/ 549923 h 1534552"/>
                <a:gd name="connsiteX3" fmla="*/ 1444972 w 2507606"/>
                <a:gd name="connsiteY3" fmla="*/ 1513415 h 1534552"/>
                <a:gd name="connsiteX4" fmla="*/ 5137 w 2507606"/>
                <a:gd name="connsiteY4" fmla="*/ 1118683 h 1534552"/>
                <a:gd name="connsiteX0" fmla="*/ 5137 w 2507606"/>
                <a:gd name="connsiteY0" fmla="*/ 1122191 h 1538060"/>
                <a:gd name="connsiteX1" fmla="*/ 1022208 w 2507606"/>
                <a:gd name="connsiteY1" fmla="*/ 22430 h 1538060"/>
                <a:gd name="connsiteX2" fmla="*/ 2507606 w 2507606"/>
                <a:gd name="connsiteY2" fmla="*/ 553431 h 1538060"/>
                <a:gd name="connsiteX3" fmla="*/ 1444972 w 2507606"/>
                <a:gd name="connsiteY3" fmla="*/ 1516923 h 1538060"/>
                <a:gd name="connsiteX4" fmla="*/ 5137 w 2507606"/>
                <a:gd name="connsiteY4" fmla="*/ 1122191 h 1538060"/>
                <a:gd name="connsiteX0" fmla="*/ 5137 w 2508703"/>
                <a:gd name="connsiteY0" fmla="*/ 1122191 h 1538060"/>
                <a:gd name="connsiteX1" fmla="*/ 1022208 w 2508703"/>
                <a:gd name="connsiteY1" fmla="*/ 22430 h 1538060"/>
                <a:gd name="connsiteX2" fmla="*/ 2507606 w 2508703"/>
                <a:gd name="connsiteY2" fmla="*/ 553431 h 1538060"/>
                <a:gd name="connsiteX3" fmla="*/ 1444972 w 2508703"/>
                <a:gd name="connsiteY3" fmla="*/ 1516923 h 1538060"/>
                <a:gd name="connsiteX4" fmla="*/ 5137 w 2508703"/>
                <a:gd name="connsiteY4" fmla="*/ 1122191 h 1538060"/>
                <a:gd name="connsiteX0" fmla="*/ 7812 w 2511378"/>
                <a:gd name="connsiteY0" fmla="*/ 1154025 h 1569894"/>
                <a:gd name="connsiteX1" fmla="*/ 1024883 w 2511378"/>
                <a:gd name="connsiteY1" fmla="*/ 54264 h 1569894"/>
                <a:gd name="connsiteX2" fmla="*/ 2510281 w 2511378"/>
                <a:gd name="connsiteY2" fmla="*/ 585265 h 1569894"/>
                <a:gd name="connsiteX3" fmla="*/ 1447647 w 2511378"/>
                <a:gd name="connsiteY3" fmla="*/ 1548757 h 1569894"/>
                <a:gd name="connsiteX4" fmla="*/ 7812 w 2511378"/>
                <a:gd name="connsiteY4" fmla="*/ 1154025 h 1569894"/>
                <a:gd name="connsiteX0" fmla="*/ 7745 w 2511311"/>
                <a:gd name="connsiteY0" fmla="*/ 1117763 h 1533632"/>
                <a:gd name="connsiteX1" fmla="*/ 1024816 w 2511311"/>
                <a:gd name="connsiteY1" fmla="*/ 18002 h 1533632"/>
                <a:gd name="connsiteX2" fmla="*/ 2510214 w 2511311"/>
                <a:gd name="connsiteY2" fmla="*/ 549003 h 1533632"/>
                <a:gd name="connsiteX3" fmla="*/ 1447580 w 2511311"/>
                <a:gd name="connsiteY3" fmla="*/ 1512495 h 1533632"/>
                <a:gd name="connsiteX4" fmla="*/ 7745 w 2511311"/>
                <a:gd name="connsiteY4" fmla="*/ 1117763 h 1533632"/>
                <a:gd name="connsiteX0" fmla="*/ 7053 w 2510619"/>
                <a:gd name="connsiteY0" fmla="*/ 1146999 h 1562868"/>
                <a:gd name="connsiteX1" fmla="*/ 1024124 w 2510619"/>
                <a:gd name="connsiteY1" fmla="*/ 47238 h 1562868"/>
                <a:gd name="connsiteX2" fmla="*/ 2509522 w 2510619"/>
                <a:gd name="connsiteY2" fmla="*/ 578239 h 1562868"/>
                <a:gd name="connsiteX3" fmla="*/ 1446888 w 2510619"/>
                <a:gd name="connsiteY3" fmla="*/ 1541731 h 1562868"/>
                <a:gd name="connsiteX4" fmla="*/ 7053 w 2510619"/>
                <a:gd name="connsiteY4" fmla="*/ 1146999 h 1562868"/>
                <a:gd name="connsiteX0" fmla="*/ 5635 w 2431955"/>
                <a:gd name="connsiteY0" fmla="*/ 1102925 h 1534987"/>
                <a:gd name="connsiteX1" fmla="*/ 945480 w 2431955"/>
                <a:gd name="connsiteY1" fmla="*/ 21409 h 1534987"/>
                <a:gd name="connsiteX2" fmla="*/ 2430878 w 2431955"/>
                <a:gd name="connsiteY2" fmla="*/ 552410 h 1534987"/>
                <a:gd name="connsiteX3" fmla="*/ 1368244 w 2431955"/>
                <a:gd name="connsiteY3" fmla="*/ 1515902 h 1534987"/>
                <a:gd name="connsiteX4" fmla="*/ 5635 w 2431955"/>
                <a:gd name="connsiteY4" fmla="*/ 1102925 h 1534987"/>
                <a:gd name="connsiteX0" fmla="*/ 23783 w 2450103"/>
                <a:gd name="connsiteY0" fmla="*/ 1102925 h 1531119"/>
                <a:gd name="connsiteX1" fmla="*/ 963628 w 2450103"/>
                <a:gd name="connsiteY1" fmla="*/ 21409 h 1531119"/>
                <a:gd name="connsiteX2" fmla="*/ 2449026 w 2450103"/>
                <a:gd name="connsiteY2" fmla="*/ 552410 h 1531119"/>
                <a:gd name="connsiteX3" fmla="*/ 1386392 w 2450103"/>
                <a:gd name="connsiteY3" fmla="*/ 1515902 h 1531119"/>
                <a:gd name="connsiteX4" fmla="*/ 23783 w 2450103"/>
                <a:gd name="connsiteY4" fmla="*/ 1102925 h 1531119"/>
                <a:gd name="connsiteX0" fmla="*/ 3263 w 2429583"/>
                <a:gd name="connsiteY0" fmla="*/ 1102925 h 1535723"/>
                <a:gd name="connsiteX1" fmla="*/ 943108 w 2429583"/>
                <a:gd name="connsiteY1" fmla="*/ 21409 h 1535723"/>
                <a:gd name="connsiteX2" fmla="*/ 2428506 w 2429583"/>
                <a:gd name="connsiteY2" fmla="*/ 552410 h 1535723"/>
                <a:gd name="connsiteX3" fmla="*/ 1365872 w 2429583"/>
                <a:gd name="connsiteY3" fmla="*/ 1515902 h 1535723"/>
                <a:gd name="connsiteX4" fmla="*/ 3263 w 2429583"/>
                <a:gd name="connsiteY4" fmla="*/ 1102925 h 1535723"/>
                <a:gd name="connsiteX0" fmla="*/ 13600 w 2439920"/>
                <a:gd name="connsiteY0" fmla="*/ 1102925 h 1534985"/>
                <a:gd name="connsiteX1" fmla="*/ 953445 w 2439920"/>
                <a:gd name="connsiteY1" fmla="*/ 21409 h 1534985"/>
                <a:gd name="connsiteX2" fmla="*/ 2438843 w 2439920"/>
                <a:gd name="connsiteY2" fmla="*/ 552410 h 1534985"/>
                <a:gd name="connsiteX3" fmla="*/ 1376209 w 2439920"/>
                <a:gd name="connsiteY3" fmla="*/ 1515902 h 1534985"/>
                <a:gd name="connsiteX4" fmla="*/ 13600 w 2439920"/>
                <a:gd name="connsiteY4" fmla="*/ 1102925 h 153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9920" h="1534985">
                  <a:moveTo>
                    <a:pt x="13600" y="1102925"/>
                  </a:moveTo>
                  <a:cubicBezTo>
                    <a:pt x="-102297" y="853883"/>
                    <a:pt x="549238" y="113161"/>
                    <a:pt x="953445" y="21409"/>
                  </a:cubicBezTo>
                  <a:cubicBezTo>
                    <a:pt x="1357652" y="-70343"/>
                    <a:pt x="2220689" y="137678"/>
                    <a:pt x="2438843" y="552410"/>
                  </a:cubicBezTo>
                  <a:cubicBezTo>
                    <a:pt x="2470899" y="1180864"/>
                    <a:pt x="1780416" y="1424150"/>
                    <a:pt x="1376209" y="1515902"/>
                  </a:cubicBezTo>
                  <a:cubicBezTo>
                    <a:pt x="972002" y="1607654"/>
                    <a:pt x="129497" y="1351967"/>
                    <a:pt x="13600" y="1102925"/>
                  </a:cubicBezTo>
                  <a:close/>
                </a:path>
              </a:pathLst>
            </a:custGeom>
            <a:solidFill>
              <a:schemeClr val="accent5">
                <a:alpha val="38824"/>
              </a:schemeClr>
            </a:solidFill>
            <a:ln>
              <a:noFill/>
            </a:ln>
            <a:effectLst>
              <a:softEdge rad="213659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9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35A42C09-6052-679F-6167-1E543F10B8A3}"/>
                </a:ext>
              </a:extLst>
            </p:cNvPr>
            <p:cNvGrpSpPr/>
            <p:nvPr/>
          </p:nvGrpSpPr>
          <p:grpSpPr>
            <a:xfrm>
              <a:off x="-48489" y="-123522"/>
              <a:ext cx="6770508" cy="4119249"/>
              <a:chOff x="-48489" y="-123522"/>
              <a:chExt cx="6770508" cy="4119249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6FF77F26-64C2-CC82-7F98-948CB6AF7DDA}"/>
                  </a:ext>
                </a:extLst>
              </p:cNvPr>
              <p:cNvGrpSpPr/>
              <p:nvPr/>
            </p:nvGrpSpPr>
            <p:grpSpPr>
              <a:xfrm>
                <a:off x="-48489" y="-123522"/>
                <a:ext cx="6756463" cy="4119249"/>
                <a:chOff x="-48489" y="-103202"/>
                <a:chExt cx="6756463" cy="411924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2A05CBB8-CD49-8184-8CE5-BB9A2D923E42}"/>
                    </a:ext>
                  </a:extLst>
                </p:cNvPr>
                <p:cNvGrpSpPr/>
                <p:nvPr/>
              </p:nvGrpSpPr>
              <p:grpSpPr>
                <a:xfrm>
                  <a:off x="-48489" y="-103202"/>
                  <a:ext cx="6756463" cy="4061909"/>
                  <a:chOff x="156718" y="-40138"/>
                  <a:chExt cx="6236200" cy="4061909"/>
                </a:xfrm>
              </p:grpSpPr>
              <p:graphicFrame>
                <p:nvGraphicFramePr>
                  <p:cNvPr id="21" name="Chart 20">
                    <a:extLst>
                      <a:ext uri="{FF2B5EF4-FFF2-40B4-BE49-F238E27FC236}">
                        <a16:creationId xmlns:a16="http://schemas.microsoft.com/office/drawing/2014/main" id="{694BDBAE-F3D1-56E5-500A-CFB61499EC45}"/>
                      </a:ext>
                    </a:extLst>
                  </p:cNvPr>
                  <p:cNvGraphicFramePr/>
                  <p:nvPr/>
                </p:nvGraphicFramePr>
                <p:xfrm>
                  <a:off x="358617" y="-40138"/>
                  <a:ext cx="6034301" cy="4061909"/>
                </p:xfrm>
                <a:graphic>
                  <a:graphicData uri="http://schemas.openxmlformats.org/drawingml/2006/chart">
                    <c:chart xmlns:c="http://schemas.openxmlformats.org/drawingml/2006/chart" xmlns:r="http://schemas.openxmlformats.org/officeDocument/2006/relationships" r:id="rId2"/>
                  </a:graphicData>
                </a:graphic>
              </p:graphicFrame>
              <p:pic>
                <p:nvPicPr>
                  <p:cNvPr id="4" name="Picture 3" descr="A picture containing reef, art, colorfulness, plant&#10;&#10;Description automatically generated">
                    <a:extLst>
                      <a:ext uri="{FF2B5EF4-FFF2-40B4-BE49-F238E27FC236}">
                        <a16:creationId xmlns:a16="http://schemas.microsoft.com/office/drawing/2014/main" id="{4EED50EE-D523-2366-BD6D-68760578DD1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4113259" y="356559"/>
                    <a:ext cx="1113130" cy="1256349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6" name="Picture 5" descr="A picture containing reef, art&#10;&#10;Description automatically generated">
                    <a:extLst>
                      <a:ext uri="{FF2B5EF4-FFF2-40B4-BE49-F238E27FC236}">
                        <a16:creationId xmlns:a16="http://schemas.microsoft.com/office/drawing/2014/main" id="{B652F0EC-313A-5651-79D5-6920AF72F3C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252634" y="844790"/>
                    <a:ext cx="1026673" cy="1181968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7" name="Picture 6" descr="A picture containing art, graphics, graphic design, colorfulness&#10;&#10;Description automatically generated">
                    <a:extLst>
                      <a:ext uri="{FF2B5EF4-FFF2-40B4-BE49-F238E27FC236}">
                        <a16:creationId xmlns:a16="http://schemas.microsoft.com/office/drawing/2014/main" id="{631519C2-E150-6EFF-A158-CD8722E475C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2308583" y="1435774"/>
                    <a:ext cx="1045464" cy="902208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16" name="Picture 15" descr="A picture containing art&#10;&#10;Description automatically generated with low confidence">
                    <a:extLst>
                      <a:ext uri="{FF2B5EF4-FFF2-40B4-BE49-F238E27FC236}">
                        <a16:creationId xmlns:a16="http://schemas.microsoft.com/office/drawing/2014/main" id="{D92327E2-ABE7-8F70-33F9-DA49F8CC693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984256" y="2541670"/>
                    <a:ext cx="890016" cy="790956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17" name="Picture 16" descr="A picture containing art&#10;&#10;Description automatically generated with low confidence">
                    <a:extLst>
                      <a:ext uri="{FF2B5EF4-FFF2-40B4-BE49-F238E27FC236}">
                        <a16:creationId xmlns:a16="http://schemas.microsoft.com/office/drawing/2014/main" id="{E72578C2-8F7B-62A8-4ED9-5D400B71CA0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563029" y="3339280"/>
                    <a:ext cx="518160" cy="280416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18" name="Picture 17">
                    <a:extLst>
                      <a:ext uri="{FF2B5EF4-FFF2-40B4-BE49-F238E27FC236}">
                        <a16:creationId xmlns:a16="http://schemas.microsoft.com/office/drawing/2014/main" id="{FED3C5DF-4C62-BDB5-F55A-82151418BA4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"/>
                  <a:srcRect l="19844" t="5903" r="20634" b="25467"/>
                  <a:stretch/>
                </p:blipFill>
                <p:spPr>
                  <a:xfrm>
                    <a:off x="5052851" y="192638"/>
                    <a:ext cx="1027576" cy="744198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pic>
                <p:nvPicPr>
                  <p:cNvPr id="20" name="Picture 19" descr="A picture containing art&#10;&#10;Description automatically generated with low confidence">
                    <a:extLst>
                      <a:ext uri="{FF2B5EF4-FFF2-40B4-BE49-F238E27FC236}">
                        <a16:creationId xmlns:a16="http://schemas.microsoft.com/office/drawing/2014/main" id="{CA9992AB-F522-D0C8-F3B1-637B87E5AFA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1756278" y="2033211"/>
                    <a:ext cx="893064" cy="995172"/>
                  </a:xfrm>
                  <a:prstGeom prst="rect">
                    <a:avLst/>
                  </a:prstGeom>
                  <a:effectLst>
                    <a:outerShdw blurRad="63948" dist="25400" dir="2700000" algn="tl" rotWithShape="0">
                      <a:prstClr val="black">
                        <a:alpha val="24968"/>
                      </a:prstClr>
                    </a:outerShdw>
                  </a:effectLst>
                </p:spPr>
              </p:pic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DB817BAF-D814-8123-744A-C850C8E612F6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58184" y="491109"/>
                    <a:ext cx="740162" cy="21129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length [m]</a:t>
                    </a: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CA41F07E-312A-06E0-5DD5-C829BE9164F1}"/>
                      </a:ext>
                    </a:extLst>
                  </p:cNvPr>
                  <p:cNvSpPr txBox="1"/>
                  <p:nvPr/>
                </p:nvSpPr>
                <p:spPr>
                  <a:xfrm>
                    <a:off x="156718" y="3583026"/>
                    <a:ext cx="386097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-10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35569CE0-E680-CF30-9F8F-458D4B7C83E8}"/>
                      </a:ext>
                    </a:extLst>
                  </p:cNvPr>
                  <p:cNvSpPr txBox="1"/>
                  <p:nvPr/>
                </p:nvSpPr>
                <p:spPr>
                  <a:xfrm>
                    <a:off x="156718" y="54772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-6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07E9018D-CF59-D8B1-7A01-014E734FE100}"/>
                      </a:ext>
                    </a:extLst>
                  </p:cNvPr>
                  <p:cNvSpPr txBox="1"/>
                  <p:nvPr/>
                </p:nvSpPr>
                <p:spPr>
                  <a:xfrm>
                    <a:off x="156718" y="936835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-7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B86AD38F-C5F5-F16F-CBB9-C16F6E11D534}"/>
                      </a:ext>
                    </a:extLst>
                  </p:cNvPr>
                  <p:cNvSpPr txBox="1"/>
                  <p:nvPr/>
                </p:nvSpPr>
                <p:spPr>
                  <a:xfrm>
                    <a:off x="156718" y="1818898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-8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7916B257-0E81-3741-7BE3-333C767EEED9}"/>
                      </a:ext>
                    </a:extLst>
                  </p:cNvPr>
                  <p:cNvSpPr txBox="1"/>
                  <p:nvPr/>
                </p:nvSpPr>
                <p:spPr>
                  <a:xfrm>
                    <a:off x="156718" y="2700961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-9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2CFD7859-2B35-8E21-0E16-7B5EB63D4B7E}"/>
                      </a:ext>
                    </a:extLst>
                  </p:cNvPr>
                  <p:cNvSpPr txBox="1"/>
                  <p:nvPr/>
                </p:nvSpPr>
                <p:spPr>
                  <a:xfrm>
                    <a:off x="1006589" y="3765723"/>
                    <a:ext cx="386097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-15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3C0A6A-515C-914E-2F72-8CF50C3440D3}"/>
                      </a:ext>
                    </a:extLst>
                  </p:cNvPr>
                  <p:cNvSpPr txBox="1"/>
                  <p:nvPr/>
                </p:nvSpPr>
                <p:spPr>
                  <a:xfrm>
                    <a:off x="3765971" y="3765723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-3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22B98FD7-2BA5-1E59-0D10-8C8BAFD489AB}"/>
                      </a:ext>
                    </a:extLst>
                  </p:cNvPr>
                  <p:cNvSpPr txBox="1"/>
                  <p:nvPr/>
                </p:nvSpPr>
                <p:spPr>
                  <a:xfrm>
                    <a:off x="3075454" y="3765723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-6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733B1707-E27A-54D6-6DEB-022BF630C369}"/>
                      </a:ext>
                    </a:extLst>
                  </p:cNvPr>
                  <p:cNvSpPr txBox="1"/>
                  <p:nvPr/>
                </p:nvSpPr>
                <p:spPr>
                  <a:xfrm>
                    <a:off x="2390103" y="3765723"/>
                    <a:ext cx="337381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-9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91CD12C0-4C05-5911-86E5-386066AE3C16}"/>
                      </a:ext>
                    </a:extLst>
                  </p:cNvPr>
                  <p:cNvSpPr txBox="1"/>
                  <p:nvPr/>
                </p:nvSpPr>
                <p:spPr>
                  <a:xfrm>
                    <a:off x="1693180" y="3765723"/>
                    <a:ext cx="386097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-12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4" name="TextBox 33">
                    <a:extLst>
                      <a:ext uri="{FF2B5EF4-FFF2-40B4-BE49-F238E27FC236}">
                        <a16:creationId xmlns:a16="http://schemas.microsoft.com/office/drawing/2014/main" id="{DF14606B-C97C-133C-D40D-69015946F5E1}"/>
                      </a:ext>
                    </a:extLst>
                  </p:cNvPr>
                  <p:cNvSpPr txBox="1"/>
                  <p:nvPr/>
                </p:nvSpPr>
                <p:spPr>
                  <a:xfrm>
                    <a:off x="5137381" y="3765723"/>
                    <a:ext cx="303949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3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25A53B59-9254-61EC-D192-F387DEF6CF9B}"/>
                      </a:ext>
                    </a:extLst>
                  </p:cNvPr>
                  <p:cNvSpPr txBox="1"/>
                  <p:nvPr/>
                </p:nvSpPr>
                <p:spPr>
                  <a:xfrm>
                    <a:off x="4451322" y="3765723"/>
                    <a:ext cx="303949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10</a:t>
                    </a:r>
                    <a:r>
                      <a:rPr lang="en-GB" sz="1704" baseline="30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0</a:t>
                    </a:r>
                    <a:endParaRPr lang="en-GB" sz="1704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endParaRP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6157C7C5-6EF9-A225-210A-1CBC2C4DC3FE}"/>
                      </a:ext>
                    </a:extLst>
                  </p:cNvPr>
                  <p:cNvSpPr txBox="1"/>
                  <p:nvPr/>
                </p:nvSpPr>
                <p:spPr>
                  <a:xfrm>
                    <a:off x="5550743" y="3765723"/>
                    <a:ext cx="528423" cy="2289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704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a:t>time [s]</a:t>
                    </a:r>
                  </a:p>
                </p:txBody>
              </p:sp>
            </p:grp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C1DE29FF-71C5-050A-800A-54EA605CAA6F}"/>
                    </a:ext>
                  </a:extLst>
                </p:cNvPr>
                <p:cNvSpPr txBox="1"/>
                <p:nvPr/>
              </p:nvSpPr>
              <p:spPr>
                <a:xfrm>
                  <a:off x="863507" y="3817925"/>
                  <a:ext cx="460738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i="1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femto-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EF53901D-3EC9-0D22-74D2-93F10E4B9007}"/>
                    </a:ext>
                  </a:extLst>
                </p:cNvPr>
                <p:cNvSpPr txBox="1"/>
                <p:nvPr/>
              </p:nvSpPr>
              <p:spPr>
                <a:xfrm>
                  <a:off x="1626644" y="3817925"/>
                  <a:ext cx="386226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i="1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pico-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112FD9FA-92FD-2F46-1682-15A9C150093B}"/>
                    </a:ext>
                  </a:extLst>
                </p:cNvPr>
                <p:cNvSpPr txBox="1"/>
                <p:nvPr/>
              </p:nvSpPr>
              <p:spPr>
                <a:xfrm>
                  <a:off x="2374956" y="3817925"/>
                  <a:ext cx="418307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i="1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nano-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411582F9-6682-A6D1-A9CB-E076CECCD50C}"/>
                    </a:ext>
                  </a:extLst>
                </p:cNvPr>
                <p:cNvSpPr txBox="1"/>
                <p:nvPr/>
              </p:nvSpPr>
              <p:spPr>
                <a:xfrm>
                  <a:off x="3103540" y="3817925"/>
                  <a:ext cx="452459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i="1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micro-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76B66652-1251-6758-B9D6-5B0ACA58142F}"/>
                    </a:ext>
                  </a:extLst>
                </p:cNvPr>
                <p:cNvSpPr txBox="1"/>
                <p:nvPr/>
              </p:nvSpPr>
              <p:spPr>
                <a:xfrm>
                  <a:off x="3894017" y="3817925"/>
                  <a:ext cx="365528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i="1" dirty="0"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milli-</a:t>
                  </a:r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5C6E933E-0BB4-0A87-F2A9-81FC8A469EBA}"/>
                  </a:ext>
                </a:extLst>
              </p:cNvPr>
              <p:cNvSpPr txBox="1"/>
              <p:nvPr/>
            </p:nvSpPr>
            <p:spPr>
              <a:xfrm>
                <a:off x="743585" y="3396002"/>
                <a:ext cx="634601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O-H bond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A8D0342-F286-3C65-4C07-881473269393}"/>
                  </a:ext>
                </a:extLst>
              </p:cNvPr>
              <p:cNvSpPr txBox="1"/>
              <p:nvPr/>
            </p:nvSpPr>
            <p:spPr>
              <a:xfrm>
                <a:off x="1178930" y="3113432"/>
                <a:ext cx="523868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glucose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DD37ADFC-908F-CB4C-4030-95F917A5B16A}"/>
                  </a:ext>
                </a:extLst>
              </p:cNvPr>
              <p:cNvSpPr txBox="1"/>
              <p:nvPr/>
            </p:nvSpPr>
            <p:spPr>
              <a:xfrm>
                <a:off x="2205222" y="2691234"/>
                <a:ext cx="447285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insulin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94D85F52-A670-027C-B3FF-D91B3C1BFEC3}"/>
                  </a:ext>
                </a:extLst>
              </p:cNvPr>
              <p:cNvSpPr txBox="1"/>
              <p:nvPr/>
            </p:nvSpPr>
            <p:spPr>
              <a:xfrm>
                <a:off x="2867923" y="2145816"/>
                <a:ext cx="820884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solidFill>
                      <a:srgbClr val="333333"/>
                    </a:solidFill>
                    <a:latin typeface="Helvetica Neue" panose="02000503000000020004" pitchFamily="2" charset="0"/>
                  </a:rPr>
                  <a:t>haemoglobin </a:t>
                </a:r>
                <a:endParaRPr lang="en-GB" sz="1394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8F9D98E-E0E7-29C9-5A5B-92F5A5E01415}"/>
                  </a:ext>
                </a:extLst>
              </p:cNvPr>
              <p:cNvSpPr txBox="1"/>
              <p:nvPr/>
            </p:nvSpPr>
            <p:spPr>
              <a:xfrm>
                <a:off x="3915806" y="1782121"/>
                <a:ext cx="634601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solidFill>
                      <a:srgbClr val="333333"/>
                    </a:solidFill>
                    <a:latin typeface="Helvetica Neue" panose="02000503000000020004" pitchFamily="2" charset="0"/>
                  </a:rPr>
                  <a:t>ribosome </a:t>
                </a:r>
                <a:endParaRPr lang="en-GB" sz="1394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252E8C09-F861-B161-CBB0-B112526562A5}"/>
                  </a:ext>
                </a:extLst>
              </p:cNvPr>
              <p:cNvSpPr txBox="1"/>
              <p:nvPr/>
            </p:nvSpPr>
            <p:spPr>
              <a:xfrm>
                <a:off x="4825699" y="1434428"/>
                <a:ext cx="714165" cy="1981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94" dirty="0">
                    <a:solidFill>
                      <a:srgbClr val="333333"/>
                    </a:solidFill>
                    <a:latin typeface="Helvetica Neue" panose="02000503000000020004" pitchFamily="2" charset="0"/>
                  </a:rPr>
                  <a:t>HIV-1 virus </a:t>
                </a:r>
                <a:endParaRPr lang="en-GB" sz="1394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9AD8B4D-3472-AD91-221C-16D5C42EB653}"/>
                  </a:ext>
                </a:extLst>
              </p:cNvPr>
              <p:cNvSpPr txBox="1"/>
              <p:nvPr/>
            </p:nvSpPr>
            <p:spPr>
              <a:xfrm>
                <a:off x="5617306" y="708484"/>
                <a:ext cx="1104713" cy="1981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394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mitochondria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FC6827C-9793-10D1-03A0-DD9619CF12F5}"/>
                </a:ext>
              </a:extLst>
            </p:cNvPr>
            <p:cNvGrpSpPr/>
            <p:nvPr/>
          </p:nvGrpSpPr>
          <p:grpSpPr>
            <a:xfrm>
              <a:off x="245711" y="3980216"/>
              <a:ext cx="5678744" cy="428502"/>
              <a:chOff x="245711" y="3980216"/>
              <a:chExt cx="5678744" cy="428502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AEE27064-A21F-6F64-931D-31FCE9A2DB53}"/>
                  </a:ext>
                </a:extLst>
              </p:cNvPr>
              <p:cNvGrpSpPr/>
              <p:nvPr/>
            </p:nvGrpSpPr>
            <p:grpSpPr>
              <a:xfrm>
                <a:off x="245711" y="3980216"/>
                <a:ext cx="5529473" cy="428502"/>
                <a:chOff x="234358" y="3980216"/>
                <a:chExt cx="5529473" cy="428502"/>
              </a:xfrm>
            </p:grpSpPr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3D4CE718-CA46-BC21-D059-03C1AF6DFCC4}"/>
                    </a:ext>
                  </a:extLst>
                </p:cNvPr>
                <p:cNvSpPr txBox="1"/>
                <p:nvPr/>
              </p:nvSpPr>
              <p:spPr>
                <a:xfrm>
                  <a:off x="2688668" y="4163542"/>
                  <a:ext cx="1047528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solute permeation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DE15C144-85E3-8904-04EC-77DB6C7D1BB1}"/>
                    </a:ext>
                  </a:extLst>
                </p:cNvPr>
                <p:cNvSpPr txBox="1"/>
                <p:nvPr/>
              </p:nvSpPr>
              <p:spPr>
                <a:xfrm>
                  <a:off x="234358" y="3980216"/>
                  <a:ext cx="923340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light absorption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648CBC7B-EAF2-31B4-7013-8709152E87D2}"/>
                    </a:ext>
                  </a:extLst>
                </p:cNvPr>
                <p:cNvSpPr txBox="1"/>
                <p:nvPr/>
              </p:nvSpPr>
              <p:spPr>
                <a:xfrm>
                  <a:off x="951842" y="4163542"/>
                  <a:ext cx="961630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electron transfer</a:t>
                  </a:r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9B89502A-7B1E-91E3-C9E2-99C99AD67C42}"/>
                    </a:ext>
                  </a:extLst>
                </p:cNvPr>
                <p:cNvSpPr txBox="1"/>
                <p:nvPr/>
              </p:nvSpPr>
              <p:spPr>
                <a:xfrm>
                  <a:off x="1330220" y="3980216"/>
                  <a:ext cx="881944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proton transfer</a:t>
                  </a: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746E25F-8388-F5D0-DBD8-56261BBF5FB3}"/>
                    </a:ext>
                  </a:extLst>
                </p:cNvPr>
                <p:cNvSpPr txBox="1"/>
                <p:nvPr/>
              </p:nvSpPr>
              <p:spPr>
                <a:xfrm>
                  <a:off x="2295017" y="3980216"/>
                  <a:ext cx="842617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side-chain flip</a:t>
                  </a: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0F7902AA-E12C-2B3C-F18F-9B54B3E97908}"/>
                    </a:ext>
                  </a:extLst>
                </p:cNvPr>
                <p:cNvSpPr txBox="1"/>
                <p:nvPr/>
              </p:nvSpPr>
              <p:spPr>
                <a:xfrm>
                  <a:off x="4714233" y="3980216"/>
                  <a:ext cx="1049598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protein translation</a:t>
                  </a: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912CF466-6EAA-0778-1155-87ABC093B840}"/>
                    </a:ext>
                  </a:extLst>
                </p:cNvPr>
                <p:cNvSpPr txBox="1"/>
                <p:nvPr/>
              </p:nvSpPr>
              <p:spPr>
                <a:xfrm>
                  <a:off x="3153896" y="3980216"/>
                  <a:ext cx="1390080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2</a:t>
                  </a:r>
                  <a:r>
                    <a:rPr lang="en-GB" sz="1394" baseline="300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ndary</a:t>
                  </a:r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 structure formation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0DB924AC-BBAD-1F44-2426-FF4C190F591B}"/>
                    </a:ext>
                  </a:extLst>
                </p:cNvPr>
                <p:cNvSpPr txBox="1"/>
                <p:nvPr/>
              </p:nvSpPr>
              <p:spPr>
                <a:xfrm>
                  <a:off x="4085434" y="4210596"/>
                  <a:ext cx="1456314" cy="198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94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Helvetica Neue" panose="02000503000000020004" pitchFamily="2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thermally-driven reactions</a:t>
                  </a:r>
                </a:p>
              </p:txBody>
            </p:sp>
          </p:grp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71CBA333-A4D9-D694-8F77-0C173B990255}"/>
                  </a:ext>
                </a:extLst>
              </p:cNvPr>
              <p:cNvSpPr/>
              <p:nvPr/>
            </p:nvSpPr>
            <p:spPr>
              <a:xfrm>
                <a:off x="488865" y="4014203"/>
                <a:ext cx="612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F4E5C25B-6CE3-2885-4F00-D338044CBC9F}"/>
                  </a:ext>
                </a:extLst>
              </p:cNvPr>
              <p:cNvSpPr/>
              <p:nvPr/>
            </p:nvSpPr>
            <p:spPr>
              <a:xfrm>
                <a:off x="963195" y="4192070"/>
                <a:ext cx="1112492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090DD406-12A2-C2F8-1227-0546CBE2901C}"/>
                  </a:ext>
                </a:extLst>
              </p:cNvPr>
              <p:cNvSpPr/>
              <p:nvPr/>
            </p:nvSpPr>
            <p:spPr>
              <a:xfrm>
                <a:off x="1641612" y="4014203"/>
                <a:ext cx="432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BD2BDFE5-250F-3C07-7016-6C033D36A8C5}"/>
                  </a:ext>
                </a:extLst>
              </p:cNvPr>
              <p:cNvSpPr/>
              <p:nvPr/>
            </p:nvSpPr>
            <p:spPr>
              <a:xfrm>
                <a:off x="2498615" y="4192070"/>
                <a:ext cx="1620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469FD3F5-2BFC-CAD8-ED7D-F86841F616C8}"/>
                  </a:ext>
                </a:extLst>
              </p:cNvPr>
              <p:cNvSpPr/>
              <p:nvPr/>
            </p:nvSpPr>
            <p:spPr>
              <a:xfrm>
                <a:off x="2178387" y="4014203"/>
                <a:ext cx="1112492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D6E125D6-0478-4279-B9DB-F40B492F3223}"/>
                  </a:ext>
                </a:extLst>
              </p:cNvPr>
              <p:cNvSpPr/>
              <p:nvPr/>
            </p:nvSpPr>
            <p:spPr>
              <a:xfrm>
                <a:off x="3338170" y="4014203"/>
                <a:ext cx="900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52426EF8-4423-220C-F3CB-E80BC74194BC}"/>
                  </a:ext>
                </a:extLst>
              </p:cNvPr>
              <p:cNvSpPr/>
              <p:nvPr/>
            </p:nvSpPr>
            <p:spPr>
              <a:xfrm>
                <a:off x="3764455" y="4240744"/>
                <a:ext cx="2160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EA4B8737-A4F1-2DC5-7912-3BEC3B12B8D3}"/>
                  </a:ext>
                </a:extLst>
              </p:cNvPr>
              <p:cNvSpPr/>
              <p:nvPr/>
            </p:nvSpPr>
            <p:spPr>
              <a:xfrm>
                <a:off x="4770556" y="4014203"/>
                <a:ext cx="972000" cy="3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788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8F36CAD9-3B01-1DBB-3EDA-238B0F3A10AC}"/>
                </a:ext>
              </a:extLst>
            </p:cNvPr>
            <p:cNvSpPr txBox="1"/>
            <p:nvPr/>
          </p:nvSpPr>
          <p:spPr>
            <a:xfrm>
              <a:off x="397826" y="1827759"/>
              <a:ext cx="1153585" cy="6751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098" b="1" dirty="0">
                  <a:ln w="0"/>
                  <a:solidFill>
                    <a:schemeClr val="accent5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Quantum</a:t>
              </a:r>
            </a:p>
            <a:p>
              <a:pPr algn="ctr"/>
              <a:r>
                <a:rPr lang="en-US" sz="3098" b="1" dirty="0">
                  <a:ln w="0"/>
                  <a:solidFill>
                    <a:schemeClr val="accent5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Chemistry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32393B3-6303-FD35-4ACD-F8CEBEAEA660}"/>
                </a:ext>
              </a:extLst>
            </p:cNvPr>
            <p:cNvSpPr txBox="1"/>
            <p:nvPr/>
          </p:nvSpPr>
          <p:spPr>
            <a:xfrm>
              <a:off x="2018819" y="600277"/>
              <a:ext cx="1220356" cy="6751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098" b="1" dirty="0">
                  <a:ln w="0"/>
                  <a:solidFill>
                    <a:schemeClr val="accent4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 Molecular</a:t>
              </a:r>
              <a:br>
                <a:rPr lang="en-US" sz="3098" b="1" dirty="0">
                  <a:ln w="0"/>
                  <a:solidFill>
                    <a:schemeClr val="accent4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</a:br>
              <a:r>
                <a:rPr lang="en-US" sz="3098" b="1" dirty="0">
                  <a:ln w="0"/>
                  <a:solidFill>
                    <a:schemeClr val="accent4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Mechanics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FFE0847-55CE-8D7A-449D-B9E3EB414493}"/>
              </a:ext>
            </a:extLst>
          </p:cNvPr>
          <p:cNvSpPr txBox="1"/>
          <p:nvPr/>
        </p:nvSpPr>
        <p:spPr>
          <a:xfrm>
            <a:off x="3837735" y="4617809"/>
            <a:ext cx="1417377" cy="569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98" b="1" dirty="0">
                <a:ln w="0"/>
                <a:solidFill>
                  <a:schemeClr val="accent5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QM/</a:t>
            </a:r>
            <a:r>
              <a:rPr lang="en-US" sz="3098" b="1" dirty="0">
                <a:ln w="0"/>
                <a:solidFill>
                  <a:schemeClr val="accent4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MM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B96D2C-D051-3CBF-A730-D64098EDBB69}"/>
              </a:ext>
            </a:extLst>
          </p:cNvPr>
          <p:cNvGrpSpPr/>
          <p:nvPr/>
        </p:nvGrpSpPr>
        <p:grpSpPr>
          <a:xfrm>
            <a:off x="318984" y="740197"/>
            <a:ext cx="4432874" cy="3489745"/>
            <a:chOff x="318984" y="740197"/>
            <a:chExt cx="4432874" cy="348974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914905D-0784-A96E-91EB-A98B113B3B6A}"/>
                </a:ext>
              </a:extLst>
            </p:cNvPr>
            <p:cNvSpPr/>
            <p:nvPr/>
          </p:nvSpPr>
          <p:spPr>
            <a:xfrm>
              <a:off x="318984" y="740197"/>
              <a:ext cx="4432874" cy="3059439"/>
            </a:xfrm>
            <a:prstGeom prst="rect">
              <a:avLst/>
            </a:prstGeom>
            <a:ln w="57150">
              <a:solidFill>
                <a:schemeClr val="accent5"/>
              </a:solidFill>
              <a:prstDash val="sys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Schrödinger equation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Exact only for H and He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Approximations:</a:t>
              </a:r>
            </a:p>
            <a:p>
              <a:pPr marL="800100" lvl="1" indent="-342900">
                <a:buFont typeface="Courier New" panose="02070309020205020404" pitchFamily="49" charset="0"/>
                <a:buChar char="o"/>
              </a:pPr>
              <a:r>
                <a:rPr lang="en-US" sz="2000" i="1" u="sng" dirty="0"/>
                <a:t>ab-initio</a:t>
              </a:r>
              <a:r>
                <a:rPr lang="en-US" sz="2000" dirty="0"/>
                <a:t>: directly derived</a:t>
              </a:r>
            </a:p>
            <a:p>
              <a:pPr marL="800100" lvl="1" indent="-342900">
                <a:buFont typeface="Courier New" panose="02070309020205020404" pitchFamily="49" charset="0"/>
                <a:buChar char="o"/>
              </a:pPr>
              <a:r>
                <a:rPr lang="en-US" sz="2000" u="sng" dirty="0"/>
                <a:t>semi-empirical</a:t>
              </a:r>
              <a:r>
                <a:rPr lang="en-US" sz="2000" dirty="0"/>
                <a:t> and </a:t>
              </a:r>
              <a:r>
                <a:rPr lang="en-US" sz="2000" u="sng" dirty="0"/>
                <a:t>empirical</a:t>
              </a:r>
              <a:r>
                <a:rPr lang="en-US" sz="2000" dirty="0"/>
                <a:t>: fitted to experiments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Properties that cannot be isolated: </a:t>
              </a:r>
              <a:br>
                <a:rPr lang="en-US" sz="2000" dirty="0"/>
              </a:br>
              <a:r>
                <a:rPr lang="en-US" sz="2000" dirty="0"/>
                <a:t>transition &amp; excited states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~100 of atoms, </a:t>
              </a:r>
              <a:r>
                <a:rPr lang="en-US" sz="2000" dirty="0" err="1"/>
                <a:t>ps</a:t>
              </a:r>
              <a:r>
                <a:rPr lang="en-US" sz="2000" dirty="0"/>
                <a:t> motions</a:t>
              </a:r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7C00DE78-9F6E-85DC-FD88-D8896B0B0432}"/>
                </a:ext>
              </a:extLst>
            </p:cNvPr>
            <p:cNvSpPr/>
            <p:nvPr/>
          </p:nvSpPr>
          <p:spPr>
            <a:xfrm rot="10800000">
              <a:off x="1927040" y="3856902"/>
              <a:ext cx="914401" cy="373040"/>
            </a:xfrm>
            <a:prstGeom prst="triangl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DA9E0DD-9660-1A89-21AD-1AC8283BDDEF}"/>
              </a:ext>
            </a:extLst>
          </p:cNvPr>
          <p:cNvGrpSpPr/>
          <p:nvPr/>
        </p:nvGrpSpPr>
        <p:grpSpPr>
          <a:xfrm>
            <a:off x="5385079" y="3248238"/>
            <a:ext cx="3729317" cy="2185060"/>
            <a:chOff x="6999312" y="3149784"/>
            <a:chExt cx="3729317" cy="2185060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C41FC543-0200-9563-AF6B-6500714E15E5}"/>
                </a:ext>
              </a:extLst>
            </p:cNvPr>
            <p:cNvSpPr/>
            <p:nvPr/>
          </p:nvSpPr>
          <p:spPr>
            <a:xfrm>
              <a:off x="8330909" y="3149784"/>
              <a:ext cx="914401" cy="373040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0C7A392-F636-9D9B-F464-3FA59950037D}"/>
                </a:ext>
              </a:extLst>
            </p:cNvPr>
            <p:cNvSpPr/>
            <p:nvPr/>
          </p:nvSpPr>
          <p:spPr>
            <a:xfrm>
              <a:off x="6999312" y="3555219"/>
              <a:ext cx="3729317" cy="1779625"/>
            </a:xfrm>
            <a:prstGeom prst="rect">
              <a:avLst/>
            </a:prstGeom>
            <a:ln w="57150">
              <a:solidFill>
                <a:schemeClr val="accent4"/>
              </a:solidFill>
              <a:prstDash val="sys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Newtonian Mechanics</a:t>
              </a:r>
            </a:p>
            <a:p>
              <a:pPr algn="ctr"/>
              <a:r>
                <a:rPr lang="en-US" sz="2400" dirty="0"/>
                <a:t>Each atom is a </a:t>
              </a:r>
              <a:r>
                <a:rPr lang="en-US" sz="2400" u="sng" dirty="0"/>
                <a:t>bead</a:t>
              </a:r>
              <a:r>
                <a:rPr lang="en-US" sz="2400" dirty="0"/>
                <a:t>, </a:t>
              </a:r>
            </a:p>
            <a:p>
              <a:pPr algn="ctr"/>
              <a:r>
                <a:rPr lang="en-US" sz="2400" dirty="0"/>
                <a:t>connected by a </a:t>
              </a:r>
              <a:r>
                <a:rPr lang="en-US" sz="2400" u="sng" dirty="0"/>
                <a:t>spring</a:t>
              </a:r>
            </a:p>
            <a:p>
              <a:pPr algn="ctr"/>
              <a:r>
                <a:rPr lang="en-US" sz="2400" dirty="0"/>
                <a:t>~100k of atoms, ns - </a:t>
              </a:r>
              <a:r>
                <a:rPr lang="en-US" sz="2400" i="1" dirty="0"/>
                <a:t>µ</a:t>
              </a:r>
              <a:r>
                <a:rPr lang="en-US" sz="2400" dirty="0"/>
                <a:t>s</a:t>
              </a:r>
            </a:p>
            <a:p>
              <a:pPr algn="ctr"/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4260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F55416-297D-D285-0052-F41ED00A0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lls+springs.jpg">
            <a:extLst>
              <a:ext uri="{FF2B5EF4-FFF2-40B4-BE49-F238E27FC236}">
                <a16:creationId xmlns:a16="http://schemas.microsoft.com/office/drawing/2014/main" id="{2A51AA7A-152F-7E3A-A91A-6274D3126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253" y="2207055"/>
            <a:ext cx="4637210" cy="29983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94A51E-7595-937E-2355-FEF35C708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Force Field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0B122-87FE-4D14-B3E1-A3911167A0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1958" y="1690688"/>
            <a:ext cx="6807958" cy="4801032"/>
          </a:xfrm>
        </p:spPr>
        <p:txBody>
          <a:bodyPr>
            <a:normAutofit/>
          </a:bodyPr>
          <a:lstStyle/>
          <a:p>
            <a:r>
              <a:rPr lang="en-US" sz="3200" dirty="0"/>
              <a:t>A molecule is represented by a set of </a:t>
            </a:r>
            <a:r>
              <a:rPr lang="en-US" sz="3200" i="1" dirty="0"/>
              <a:t>balls</a:t>
            </a:r>
            <a:r>
              <a:rPr lang="en-US" sz="3200" dirty="0"/>
              <a:t> connected with </a:t>
            </a:r>
            <a:r>
              <a:rPr lang="en-US" sz="3200" i="1" dirty="0"/>
              <a:t>springs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69DCAA5-E65D-D76E-06AA-19A3956D665E}"/>
              </a:ext>
            </a:extLst>
          </p:cNvPr>
          <p:cNvSpPr/>
          <p:nvPr/>
        </p:nvSpPr>
        <p:spPr>
          <a:xfrm>
            <a:off x="711958" y="2833620"/>
            <a:ext cx="6660107" cy="3232789"/>
          </a:xfrm>
          <a:prstGeom prst="roundRect">
            <a:avLst>
              <a:gd name="adj" fmla="val 4922"/>
            </a:avLst>
          </a:prstGeom>
          <a:solidFill>
            <a:schemeClr val="tx2">
              <a:lumMod val="10000"/>
              <a:lumOff val="90000"/>
            </a:schemeClr>
          </a:solidFill>
          <a:ln w="38100">
            <a:solidFill>
              <a:schemeClr val="accent4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tx1"/>
                </a:solidFill>
              </a:rPr>
              <a:t>ASSUMPTIONS</a:t>
            </a:r>
            <a:r>
              <a:rPr lang="en-US" sz="2400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Nuclei and electrons are combined in an atom, represented by a </a:t>
            </a:r>
            <a:r>
              <a:rPr lang="en-US" sz="2400" b="1" i="1" dirty="0">
                <a:solidFill>
                  <a:schemeClr val="tx1"/>
                </a:solidFill>
              </a:rPr>
              <a:t>ball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2400" dirty="0">
                <a:solidFill>
                  <a:schemeClr val="tx1"/>
                </a:solidFill>
              </a:rPr>
              <a:t>Balls </a:t>
            </a:r>
            <a:r>
              <a:rPr lang="sv-SE" sz="2400" dirty="0" err="1">
                <a:solidFill>
                  <a:schemeClr val="tx1"/>
                </a:solidFill>
              </a:rPr>
              <a:t>have</a:t>
            </a:r>
            <a:r>
              <a:rPr lang="sv-SE" sz="2400" dirty="0">
                <a:solidFill>
                  <a:schemeClr val="tx1"/>
                </a:solidFill>
              </a:rPr>
              <a:t> </a:t>
            </a:r>
            <a:r>
              <a:rPr lang="sv-SE" sz="2400" dirty="0" err="1">
                <a:solidFill>
                  <a:schemeClr val="tx1"/>
                </a:solidFill>
              </a:rPr>
              <a:t>radius</a:t>
            </a:r>
            <a:r>
              <a:rPr lang="sv-SE" sz="2400" dirty="0">
                <a:solidFill>
                  <a:schemeClr val="tx1"/>
                </a:solidFill>
              </a:rPr>
              <a:t>, constant charge and a given </a:t>
            </a:r>
            <a:r>
              <a:rPr lang="sv-SE" sz="2400" dirty="0" err="1">
                <a:solidFill>
                  <a:schemeClr val="tx1"/>
                </a:solidFill>
              </a:rPr>
              <a:t>softness</a:t>
            </a:r>
            <a:endParaRPr lang="sv-SE" sz="2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 dirty="0" err="1">
                <a:solidFill>
                  <a:schemeClr val="tx1"/>
                </a:solidFill>
              </a:rPr>
              <a:t>Covalent</a:t>
            </a:r>
            <a:r>
              <a:rPr lang="da-DK" sz="2400" dirty="0">
                <a:solidFill>
                  <a:schemeClr val="tx1"/>
                </a:solidFill>
              </a:rPr>
              <a:t> </a:t>
            </a:r>
            <a:r>
              <a:rPr lang="da-DK" sz="2400" dirty="0" err="1">
                <a:solidFill>
                  <a:schemeClr val="tx1"/>
                </a:solidFill>
              </a:rPr>
              <a:t>bonds</a:t>
            </a:r>
            <a:r>
              <a:rPr lang="da-DK" sz="2400" dirty="0">
                <a:solidFill>
                  <a:schemeClr val="tx1"/>
                </a:solidFill>
              </a:rPr>
              <a:t> </a:t>
            </a:r>
            <a:r>
              <a:rPr lang="da-DK" sz="2400" dirty="0" err="1">
                <a:solidFill>
                  <a:schemeClr val="tx1"/>
                </a:solidFill>
              </a:rPr>
              <a:t>are</a:t>
            </a:r>
            <a:r>
              <a:rPr lang="da-DK" sz="2400" dirty="0">
                <a:solidFill>
                  <a:schemeClr val="tx1"/>
                </a:solidFill>
              </a:rPr>
              <a:t> </a:t>
            </a:r>
            <a:r>
              <a:rPr lang="da-DK" sz="2400" dirty="0" err="1">
                <a:solidFill>
                  <a:schemeClr val="tx1"/>
                </a:solidFill>
              </a:rPr>
              <a:t>represented</a:t>
            </a:r>
            <a:r>
              <a:rPr lang="da-DK" sz="2400" dirty="0">
                <a:solidFill>
                  <a:schemeClr val="tx1"/>
                </a:solidFill>
              </a:rPr>
              <a:t> by </a:t>
            </a:r>
            <a:r>
              <a:rPr lang="da-DK" sz="2400" b="1" i="1" dirty="0">
                <a:solidFill>
                  <a:schemeClr val="tx1"/>
                </a:solidFill>
              </a:rPr>
              <a:t>springs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Springs have an equilibrium length and can vary in stiffness</a:t>
            </a:r>
          </a:p>
        </p:txBody>
      </p:sp>
    </p:spTree>
    <p:extLst>
      <p:ext uri="{BB962C8B-B14F-4D97-AF65-F5344CB8AC3E}">
        <p14:creationId xmlns:p14="http://schemas.microsoft.com/office/powerpoint/2010/main" val="3760538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F30827-5F79-F335-618D-4AFFF2FBC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lls+springs.jpg">
            <a:extLst>
              <a:ext uri="{FF2B5EF4-FFF2-40B4-BE49-F238E27FC236}">
                <a16:creationId xmlns:a16="http://schemas.microsoft.com/office/drawing/2014/main" id="{144CB5E6-97E8-6C03-08EA-2FB1E7AAB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253" y="2207055"/>
            <a:ext cx="4637210" cy="29983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B602D6-7B54-2B4B-B037-03524F09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71830" cy="1325563"/>
          </a:xfrm>
        </p:spPr>
        <p:txBody>
          <a:bodyPr/>
          <a:lstStyle/>
          <a:p>
            <a:r>
              <a:rPr lang="en-US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Force Field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1F470-170B-3D3A-A0AB-4E9A077F3C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1958" y="1690688"/>
            <a:ext cx="6807958" cy="4801032"/>
          </a:xfrm>
        </p:spPr>
        <p:txBody>
          <a:bodyPr>
            <a:normAutofit/>
          </a:bodyPr>
          <a:lstStyle/>
          <a:p>
            <a:r>
              <a:rPr lang="en-US" sz="3200" dirty="0"/>
              <a:t>A molecule is represented by a set of </a:t>
            </a:r>
            <a:r>
              <a:rPr lang="en-US" sz="3200" i="1" dirty="0"/>
              <a:t>balls</a:t>
            </a:r>
            <a:r>
              <a:rPr lang="en-US" sz="3200" dirty="0"/>
              <a:t> connected with </a:t>
            </a:r>
            <a:r>
              <a:rPr lang="en-US" sz="3200" i="1" dirty="0"/>
              <a:t>springs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System’s energy depends on </a:t>
            </a:r>
            <a:r>
              <a:rPr lang="en-US" sz="3200" i="1" dirty="0"/>
              <a:t>classical</a:t>
            </a:r>
            <a:r>
              <a:rPr lang="en-US" sz="3200" dirty="0"/>
              <a:t> (Newtonian) interactions between balls and springs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Interactions are described by pre-assigned parameters = </a:t>
            </a:r>
            <a:r>
              <a:rPr lang="en-US" sz="3200" i="1" dirty="0"/>
              <a:t>force fields</a:t>
            </a:r>
          </a:p>
        </p:txBody>
      </p:sp>
    </p:spTree>
    <p:extLst>
      <p:ext uri="{BB962C8B-B14F-4D97-AF65-F5344CB8AC3E}">
        <p14:creationId xmlns:p14="http://schemas.microsoft.com/office/powerpoint/2010/main" val="222145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D65E9-C362-BB79-2BA3-2305EE72A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3261CCD5-1947-09AF-506A-D2C139771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Force Field Energy 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9AD2B91-247E-F26D-A5CC-B91FF49EF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28" y="1945341"/>
            <a:ext cx="11013743" cy="43681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Force Field - </a:t>
            </a:r>
            <a:r>
              <a:rPr lang="en-US" dirty="0"/>
              <a:t>set of parameters used in classical mechanical calculations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Potential Energy </a:t>
            </a:r>
            <a:r>
              <a:rPr lang="en-US" dirty="0"/>
              <a:t>- the sum of all the interactions in 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i="1" dirty="0"/>
          </a:p>
          <a:p>
            <a:pPr marL="0" indent="0" algn="ctr">
              <a:buNone/>
            </a:pPr>
            <a:r>
              <a:rPr lang="en-US" sz="4400" i="1" dirty="0"/>
              <a:t>E</a:t>
            </a:r>
            <a:r>
              <a:rPr lang="en-US" sz="4400" i="1" baseline="-25000" dirty="0"/>
              <a:t>FF</a:t>
            </a:r>
            <a:r>
              <a:rPr lang="en-US" sz="4400" i="1" dirty="0"/>
              <a:t> </a:t>
            </a:r>
            <a:r>
              <a:rPr lang="en-US" sz="4400" dirty="0"/>
              <a:t>=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str</a:t>
            </a:r>
            <a:r>
              <a:rPr lang="en-US" sz="4400" i="1" baseline="-25000" dirty="0"/>
              <a:t> </a:t>
            </a:r>
            <a:r>
              <a:rPr lang="en-US" sz="4400" dirty="0"/>
              <a:t>+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bend</a:t>
            </a:r>
            <a:r>
              <a:rPr lang="en-US" sz="4400" i="1" dirty="0"/>
              <a:t> </a:t>
            </a:r>
            <a:r>
              <a:rPr lang="en-US" sz="4400" dirty="0"/>
              <a:t>+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tors</a:t>
            </a:r>
            <a:r>
              <a:rPr lang="en-US" sz="4400" i="1" dirty="0"/>
              <a:t> </a:t>
            </a:r>
            <a:r>
              <a:rPr lang="en-US" sz="4400" dirty="0"/>
              <a:t>+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VdW</a:t>
            </a:r>
            <a:r>
              <a:rPr lang="en-US" sz="4400" i="1" dirty="0"/>
              <a:t> </a:t>
            </a:r>
            <a:r>
              <a:rPr lang="en-US" sz="4400" dirty="0"/>
              <a:t>+</a:t>
            </a:r>
            <a:r>
              <a:rPr lang="en-US" sz="4400" i="1" dirty="0"/>
              <a:t>E</a:t>
            </a:r>
            <a:r>
              <a:rPr lang="en-US" sz="4400" i="1" baseline="-25000" dirty="0"/>
              <a:t>el</a:t>
            </a:r>
            <a:endParaRPr lang="en-US" sz="4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C0B7B487-E729-DB01-13D7-DC428F9C15A2}"/>
              </a:ext>
            </a:extLst>
          </p:cNvPr>
          <p:cNvSpPr/>
          <p:nvPr/>
        </p:nvSpPr>
        <p:spPr>
          <a:xfrm rot="16200000">
            <a:off x="5509126" y="4274992"/>
            <a:ext cx="348261" cy="3393301"/>
          </a:xfrm>
          <a:prstGeom prst="leftBrac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35511627-F9C4-F188-C00A-D4DA45883905}"/>
              </a:ext>
            </a:extLst>
          </p:cNvPr>
          <p:cNvSpPr/>
          <p:nvPr/>
        </p:nvSpPr>
        <p:spPr>
          <a:xfrm rot="16200000">
            <a:off x="8304624" y="5109067"/>
            <a:ext cx="348261" cy="1725151"/>
          </a:xfrm>
          <a:prstGeom prst="leftBrac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3B5A242-B9DC-01DA-F1B7-BB205602EA84}"/>
              </a:ext>
            </a:extLst>
          </p:cNvPr>
          <p:cNvSpPr txBox="1"/>
          <p:nvPr/>
        </p:nvSpPr>
        <p:spPr>
          <a:xfrm>
            <a:off x="5115106" y="6220607"/>
            <a:ext cx="114807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bonded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011A67-88DB-758C-5424-84989B474F18}"/>
              </a:ext>
            </a:extLst>
          </p:cNvPr>
          <p:cNvSpPr txBox="1"/>
          <p:nvPr/>
        </p:nvSpPr>
        <p:spPr>
          <a:xfrm>
            <a:off x="7612972" y="6220607"/>
            <a:ext cx="1728358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non-bonded</a:t>
            </a:r>
          </a:p>
        </p:txBody>
      </p:sp>
    </p:spTree>
    <p:extLst>
      <p:ext uri="{BB962C8B-B14F-4D97-AF65-F5344CB8AC3E}">
        <p14:creationId xmlns:p14="http://schemas.microsoft.com/office/powerpoint/2010/main" val="1941155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B68CB-FD44-881B-CC60-63B2A8EF2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1881F7C7-2B1F-2DC2-9621-B1EAB9E19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Force Field Energy 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45783DC8-9B63-61F2-70C1-64196C23F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797" y="2002993"/>
            <a:ext cx="11013743" cy="4547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Force Field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dirty="0"/>
              <a:t>set of parameters used in classical mechanical calculations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Potential Energy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dirty="0"/>
              <a:t>the sum of all the interactions in 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i="1" dirty="0"/>
          </a:p>
          <a:p>
            <a:pPr marL="0" indent="0" algn="ctr">
              <a:buNone/>
            </a:pPr>
            <a:r>
              <a:rPr lang="en-US" sz="4400" i="1" dirty="0"/>
              <a:t>E</a:t>
            </a:r>
            <a:r>
              <a:rPr lang="en-US" sz="4400" i="1" baseline="-25000" dirty="0"/>
              <a:t>FF</a:t>
            </a:r>
            <a:r>
              <a:rPr lang="en-US" sz="4400" i="1" dirty="0"/>
              <a:t> </a:t>
            </a:r>
            <a:r>
              <a:rPr lang="en-US" sz="4400" dirty="0"/>
              <a:t>=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str</a:t>
            </a:r>
            <a:r>
              <a:rPr lang="en-US" sz="4400" i="1" baseline="-25000" dirty="0"/>
              <a:t> </a:t>
            </a:r>
            <a:r>
              <a:rPr lang="en-US" sz="4400" dirty="0"/>
              <a:t>+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bend</a:t>
            </a:r>
            <a:r>
              <a:rPr lang="en-US" sz="4400" i="1" dirty="0"/>
              <a:t> </a:t>
            </a:r>
            <a:r>
              <a:rPr lang="en-US" sz="4400" dirty="0"/>
              <a:t>+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tors</a:t>
            </a:r>
            <a:r>
              <a:rPr lang="en-US" sz="4400" i="1" dirty="0"/>
              <a:t> </a:t>
            </a:r>
            <a:r>
              <a:rPr lang="en-US" sz="4400" dirty="0"/>
              <a:t>+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VdW</a:t>
            </a:r>
            <a:r>
              <a:rPr lang="en-US" sz="4400" i="1" dirty="0"/>
              <a:t> </a:t>
            </a:r>
            <a:r>
              <a:rPr lang="en-US" sz="4400" dirty="0"/>
              <a:t>+</a:t>
            </a:r>
            <a:r>
              <a:rPr lang="en-US" sz="4400" i="1" dirty="0"/>
              <a:t>E</a:t>
            </a:r>
            <a:r>
              <a:rPr lang="en-US" sz="4400" i="1" baseline="-25000" dirty="0"/>
              <a:t>el</a:t>
            </a:r>
            <a:endParaRPr lang="en-US" sz="4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998179FA-3A19-A9CD-3D0A-9648CC59A406}"/>
              </a:ext>
            </a:extLst>
          </p:cNvPr>
          <p:cNvSpPr/>
          <p:nvPr/>
        </p:nvSpPr>
        <p:spPr>
          <a:xfrm rot="16200000">
            <a:off x="5509126" y="4274992"/>
            <a:ext cx="348261" cy="3393301"/>
          </a:xfrm>
          <a:prstGeom prst="leftBrac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5ECB794A-F2C7-86AE-4C75-38850FBC608F}"/>
              </a:ext>
            </a:extLst>
          </p:cNvPr>
          <p:cNvSpPr/>
          <p:nvPr/>
        </p:nvSpPr>
        <p:spPr>
          <a:xfrm rot="16200000">
            <a:off x="8304624" y="5109067"/>
            <a:ext cx="348261" cy="1725151"/>
          </a:xfrm>
          <a:prstGeom prst="leftBrac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071C532-61DD-6680-7695-659DE7F72F41}"/>
              </a:ext>
            </a:extLst>
          </p:cNvPr>
          <p:cNvSpPr txBox="1"/>
          <p:nvPr/>
        </p:nvSpPr>
        <p:spPr>
          <a:xfrm>
            <a:off x="5115106" y="6220607"/>
            <a:ext cx="114807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bonded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DF7D0ED-41ED-176C-30D5-0749EA6A08AB}"/>
              </a:ext>
            </a:extLst>
          </p:cNvPr>
          <p:cNvSpPr txBox="1"/>
          <p:nvPr/>
        </p:nvSpPr>
        <p:spPr>
          <a:xfrm>
            <a:off x="7612972" y="6220607"/>
            <a:ext cx="1728358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non-bonded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25661A-748A-D246-B17C-DA0965B076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 radius="4"/>
                    </a14:imgEffect>
                  </a14:imgLayer>
                </a14:imgProps>
              </a:ext>
            </a:extLst>
          </a:blip>
          <a:srcRect b="28061"/>
          <a:stretch/>
        </p:blipFill>
        <p:spPr>
          <a:xfrm>
            <a:off x="0" y="-22060"/>
            <a:ext cx="12192000" cy="494726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652AEAF-FD06-3E5F-A3C8-B0FBFA0A25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66F0DB-779C-C37D-1A17-6927401CBA8A}"/>
              </a:ext>
            </a:extLst>
          </p:cNvPr>
          <p:cNvSpPr/>
          <p:nvPr/>
        </p:nvSpPr>
        <p:spPr>
          <a:xfrm>
            <a:off x="4861273" y="4810955"/>
            <a:ext cx="1191748" cy="1007142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4F29839-5B98-A162-0392-2595643D975B}"/>
              </a:ext>
            </a:extLst>
          </p:cNvPr>
          <p:cNvGrpSpPr/>
          <p:nvPr/>
        </p:nvGrpSpPr>
        <p:grpSpPr>
          <a:xfrm>
            <a:off x="110189" y="137797"/>
            <a:ext cx="4904774" cy="4329708"/>
            <a:chOff x="110189" y="137797"/>
            <a:chExt cx="4904774" cy="432970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BEE09D7D-D071-4A2E-2816-543E9F30D879}"/>
                </a:ext>
              </a:extLst>
            </p:cNvPr>
            <p:cNvSpPr/>
            <p:nvPr/>
          </p:nvSpPr>
          <p:spPr>
            <a:xfrm>
              <a:off x="110189" y="137797"/>
              <a:ext cx="4904774" cy="4329708"/>
            </a:xfrm>
            <a:prstGeom prst="roundRect">
              <a:avLst>
                <a:gd name="adj" fmla="val 4922"/>
              </a:avLst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1" name="Picture 10" descr="bond-energy.jpg">
              <a:extLst>
                <a:ext uri="{FF2B5EF4-FFF2-40B4-BE49-F238E27FC236}">
                  <a16:creationId xmlns:a16="http://schemas.microsoft.com/office/drawing/2014/main" id="{9B7FF814-DA6A-F856-1CAC-3E2F356C01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1" r="6255"/>
            <a:stretch/>
          </p:blipFill>
          <p:spPr>
            <a:xfrm>
              <a:off x="228469" y="1179277"/>
              <a:ext cx="4749420" cy="3268630"/>
            </a:xfrm>
            <a:prstGeom prst="rect">
              <a:avLst/>
            </a:prstGeom>
          </p:spPr>
        </p:pic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6025C501-D103-31A1-7BDA-8B60E690DE00}"/>
                </a:ext>
              </a:extLst>
            </p:cNvPr>
            <p:cNvSpPr txBox="1">
              <a:spLocks/>
            </p:cNvSpPr>
            <p:nvPr/>
          </p:nvSpPr>
          <p:spPr>
            <a:xfrm>
              <a:off x="235459" y="458952"/>
              <a:ext cx="2445236" cy="54927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 Light" panose="020F0302020204030204"/>
                  <a:ea typeface="+mj-ea"/>
                  <a:cs typeface="+mj-cs"/>
                </a:rPr>
                <a:t>Bond Stretch</a:t>
              </a:r>
            </a:p>
          </p:txBody>
        </p:sp>
        <p:pic>
          <p:nvPicPr>
            <p:cNvPr id="13" name="Picture 12" descr="Screen Shot 2015-02-17 at 17.22.38.png">
              <a:extLst>
                <a:ext uri="{FF2B5EF4-FFF2-40B4-BE49-F238E27FC236}">
                  <a16:creationId xmlns:a16="http://schemas.microsoft.com/office/drawing/2014/main" id="{6F1A8DA6-ADF8-9070-8B87-5C67A710C7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49" t="24126" r="4351" b="18922"/>
            <a:stretch/>
          </p:blipFill>
          <p:spPr>
            <a:xfrm>
              <a:off x="2154091" y="408546"/>
              <a:ext cx="2707278" cy="628334"/>
            </a:xfrm>
            <a:prstGeom prst="rect">
              <a:avLst/>
            </a:prstGeom>
          </p:spPr>
        </p:pic>
        <p:pic>
          <p:nvPicPr>
            <p:cNvPr id="15" name="Picture 14" descr="bond.jpg">
              <a:extLst>
                <a:ext uri="{FF2B5EF4-FFF2-40B4-BE49-F238E27FC236}">
                  <a16:creationId xmlns:a16="http://schemas.microsoft.com/office/drawing/2014/main" id="{223153A5-4B69-926B-019B-20FFAC0A7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4998" y="1349184"/>
              <a:ext cx="1769110" cy="862884"/>
            </a:xfrm>
            <a:prstGeom prst="rect">
              <a:avLst/>
            </a:prstGeom>
          </p:spPr>
        </p:pic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9C230070-20DB-7158-6130-45E9F898B146}"/>
              </a:ext>
            </a:extLst>
          </p:cNvPr>
          <p:cNvSpPr/>
          <p:nvPr/>
        </p:nvSpPr>
        <p:spPr>
          <a:xfrm>
            <a:off x="3823168" y="4840777"/>
            <a:ext cx="762823" cy="100714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3A61561-B9DA-CC7A-C704-3B15B2802FE2}"/>
              </a:ext>
            </a:extLst>
          </p:cNvPr>
          <p:cNvGrpSpPr/>
          <p:nvPr/>
        </p:nvGrpSpPr>
        <p:grpSpPr>
          <a:xfrm>
            <a:off x="4059421" y="2366001"/>
            <a:ext cx="3551206" cy="2340487"/>
            <a:chOff x="4059421" y="2366001"/>
            <a:chExt cx="3551206" cy="2340487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65C5BCF6-29CD-1C8E-7534-7CFF738DE1F8}"/>
                </a:ext>
              </a:extLst>
            </p:cNvPr>
            <p:cNvSpPr/>
            <p:nvPr/>
          </p:nvSpPr>
          <p:spPr>
            <a:xfrm>
              <a:off x="4059421" y="2366001"/>
              <a:ext cx="3551206" cy="2340487"/>
            </a:xfrm>
            <a:prstGeom prst="roundRect">
              <a:avLst>
                <a:gd name="adj" fmla="val 4922"/>
              </a:avLst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9" name="Picture 18" descr="Screen Shot 2015-02-17 at 21.13.23.png">
              <a:extLst>
                <a:ext uri="{FF2B5EF4-FFF2-40B4-BE49-F238E27FC236}">
                  <a16:creationId xmlns:a16="http://schemas.microsoft.com/office/drawing/2014/main" id="{2381474B-1EB2-C92B-B757-7BF9A7A5BE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200" b="11671"/>
            <a:stretch/>
          </p:blipFill>
          <p:spPr>
            <a:xfrm>
              <a:off x="4103396" y="3808062"/>
              <a:ext cx="3434953" cy="771019"/>
            </a:xfrm>
            <a:prstGeom prst="rect">
              <a:avLst/>
            </a:prstGeom>
          </p:spPr>
        </p:pic>
        <p:pic>
          <p:nvPicPr>
            <p:cNvPr id="20" name="Picture 19" descr="bending.jpg">
              <a:extLst>
                <a:ext uri="{FF2B5EF4-FFF2-40B4-BE49-F238E27FC236}">
                  <a16:creationId xmlns:a16="http://schemas.microsoft.com/office/drawing/2014/main" id="{E638B970-C7E3-3A17-7DEF-4C4056FAD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43259" y="2490446"/>
              <a:ext cx="2420906" cy="1282817"/>
            </a:xfrm>
            <a:prstGeom prst="rect">
              <a:avLst/>
            </a:prstGeom>
          </p:spPr>
        </p:pic>
        <p:sp>
          <p:nvSpPr>
            <p:cNvPr id="17" name="Title 1">
              <a:extLst>
                <a:ext uri="{FF2B5EF4-FFF2-40B4-BE49-F238E27FC236}">
                  <a16:creationId xmlns:a16="http://schemas.microsoft.com/office/drawing/2014/main" id="{5AAABB13-25E4-625E-70FA-5C4FB82C67CC}"/>
                </a:ext>
              </a:extLst>
            </p:cNvPr>
            <p:cNvSpPr txBox="1">
              <a:spLocks/>
            </p:cNvSpPr>
            <p:nvPr/>
          </p:nvSpPr>
          <p:spPr>
            <a:xfrm>
              <a:off x="4127551" y="2525245"/>
              <a:ext cx="1698865" cy="54927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 Light" panose="020F0302020204030204"/>
                  <a:ea typeface="+mj-ea"/>
                  <a:cs typeface="+mj-cs"/>
                </a:rPr>
                <a:t>Bend</a:t>
              </a:r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D7005301-4F1D-6259-A188-81E144747AFD}"/>
              </a:ext>
            </a:extLst>
          </p:cNvPr>
          <p:cNvSpPr/>
          <p:nvPr/>
        </p:nvSpPr>
        <p:spPr>
          <a:xfrm>
            <a:off x="6298807" y="4817768"/>
            <a:ext cx="835314" cy="1007142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118B92E-C21D-BB8C-16DF-B18D6787E4A3}"/>
              </a:ext>
            </a:extLst>
          </p:cNvPr>
          <p:cNvGrpSpPr/>
          <p:nvPr/>
        </p:nvGrpSpPr>
        <p:grpSpPr>
          <a:xfrm>
            <a:off x="7695210" y="670785"/>
            <a:ext cx="4362048" cy="4311327"/>
            <a:chOff x="7695210" y="670785"/>
            <a:chExt cx="4362048" cy="4311327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60A14765-ADBA-9DD7-96C6-B04C199C1052}"/>
                </a:ext>
              </a:extLst>
            </p:cNvPr>
            <p:cNvSpPr/>
            <p:nvPr/>
          </p:nvSpPr>
          <p:spPr>
            <a:xfrm>
              <a:off x="7695210" y="670785"/>
              <a:ext cx="4362048" cy="4311327"/>
            </a:xfrm>
            <a:prstGeom prst="roundRect">
              <a:avLst>
                <a:gd name="adj" fmla="val 4922"/>
              </a:avLst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A3CF4B47-D730-2A0F-2551-9E5CC06A515A}"/>
                </a:ext>
              </a:extLst>
            </p:cNvPr>
            <p:cNvSpPr txBox="1">
              <a:spLocks/>
            </p:cNvSpPr>
            <p:nvPr/>
          </p:nvSpPr>
          <p:spPr>
            <a:xfrm>
              <a:off x="7835031" y="964860"/>
              <a:ext cx="2445236" cy="54927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 Light" panose="020F0302020204030204"/>
                  <a:ea typeface="+mj-ea"/>
                  <a:cs typeface="+mj-cs"/>
                </a:rPr>
                <a:t>Torsion</a:t>
              </a:r>
            </a:p>
          </p:txBody>
        </p:sp>
        <p:pic>
          <p:nvPicPr>
            <p:cNvPr id="32" name="Picture 31" descr="torsional-1.jpg">
              <a:extLst>
                <a:ext uri="{FF2B5EF4-FFF2-40B4-BE49-F238E27FC236}">
                  <a16:creationId xmlns:a16="http://schemas.microsoft.com/office/drawing/2014/main" id="{A0103363-1E82-110E-9B9B-BBC37639F9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67" t="10579" r="3952"/>
            <a:stretch/>
          </p:blipFill>
          <p:spPr>
            <a:xfrm>
              <a:off x="7835031" y="1862078"/>
              <a:ext cx="4079740" cy="3028191"/>
            </a:xfrm>
            <a:prstGeom prst="rect">
              <a:avLst/>
            </a:prstGeom>
          </p:spPr>
        </p:pic>
        <p:pic>
          <p:nvPicPr>
            <p:cNvPr id="30" name="Picture 29" descr="Screen Shot 2015-02-17 at 21.30.19.png">
              <a:extLst>
                <a:ext uri="{FF2B5EF4-FFF2-40B4-BE49-F238E27FC236}">
                  <a16:creationId xmlns:a16="http://schemas.microsoft.com/office/drawing/2014/main" id="{207B3CF2-A482-366F-879E-1FE4520738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" t="14069" r="-674" b="7790"/>
            <a:stretch/>
          </p:blipFill>
          <p:spPr>
            <a:xfrm>
              <a:off x="9130910" y="830614"/>
              <a:ext cx="2753797" cy="662092"/>
            </a:xfrm>
            <a:prstGeom prst="rect">
              <a:avLst/>
            </a:prstGeom>
          </p:spPr>
        </p:pic>
        <p:pic>
          <p:nvPicPr>
            <p:cNvPr id="31" name="Picture 30" descr="torsional.jpg">
              <a:extLst>
                <a:ext uri="{FF2B5EF4-FFF2-40B4-BE49-F238E27FC236}">
                  <a16:creationId xmlns:a16="http://schemas.microsoft.com/office/drawing/2014/main" id="{1E750D52-49ED-40E2-424F-34316FD81F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79167" y="1606370"/>
              <a:ext cx="2744708" cy="1138798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400481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E0459-85FB-C021-66FB-28DC2CE09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F33EDAC4-B1FE-52E3-EC93-F527C254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Force Field Energy 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6E5C6C51-FA70-934B-07B0-71A06E831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797" y="2002993"/>
            <a:ext cx="11013743" cy="4547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Force Field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dirty="0"/>
              <a:t>set of parameters used in classical mechanical calculations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Potential Energy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dirty="0"/>
              <a:t>the sum of all the interactions in 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i="1" dirty="0"/>
          </a:p>
          <a:p>
            <a:pPr marL="0" indent="0" algn="ctr">
              <a:buNone/>
            </a:pPr>
            <a:r>
              <a:rPr lang="en-US" sz="4400" i="1" dirty="0"/>
              <a:t>E</a:t>
            </a:r>
            <a:r>
              <a:rPr lang="en-US" sz="4400" i="1" baseline="-25000" dirty="0"/>
              <a:t>FF</a:t>
            </a:r>
            <a:r>
              <a:rPr lang="en-US" sz="4400" i="1" dirty="0"/>
              <a:t> </a:t>
            </a:r>
            <a:r>
              <a:rPr lang="en-US" sz="4400" dirty="0"/>
              <a:t>=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str</a:t>
            </a:r>
            <a:r>
              <a:rPr lang="en-US" sz="4400" i="1" baseline="-25000" dirty="0"/>
              <a:t> </a:t>
            </a:r>
            <a:r>
              <a:rPr lang="en-US" sz="4400" dirty="0"/>
              <a:t>+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bend</a:t>
            </a:r>
            <a:r>
              <a:rPr lang="en-US" sz="4400" i="1" dirty="0"/>
              <a:t> </a:t>
            </a:r>
            <a:r>
              <a:rPr lang="en-US" sz="4400" dirty="0"/>
              <a:t>+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tors</a:t>
            </a:r>
            <a:r>
              <a:rPr lang="en-US" sz="4400" i="1" dirty="0"/>
              <a:t> </a:t>
            </a:r>
            <a:r>
              <a:rPr lang="en-US" sz="4400" dirty="0"/>
              <a:t>+</a:t>
            </a:r>
            <a:r>
              <a:rPr lang="en-US" sz="4400" i="1" dirty="0" err="1"/>
              <a:t>E</a:t>
            </a:r>
            <a:r>
              <a:rPr lang="en-US" sz="4400" i="1" baseline="-25000" dirty="0" err="1"/>
              <a:t>VdW</a:t>
            </a:r>
            <a:r>
              <a:rPr lang="en-US" sz="4400" i="1" dirty="0"/>
              <a:t> </a:t>
            </a:r>
            <a:r>
              <a:rPr lang="en-US" sz="4400" dirty="0"/>
              <a:t>+</a:t>
            </a:r>
            <a:r>
              <a:rPr lang="en-US" sz="4400" i="1" dirty="0"/>
              <a:t>E</a:t>
            </a:r>
            <a:r>
              <a:rPr lang="en-US" sz="4400" i="1" baseline="-25000" dirty="0"/>
              <a:t>el</a:t>
            </a:r>
            <a:endParaRPr lang="en-US" sz="4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BF26B158-8F3B-8B8A-101A-E02B82F4A0E1}"/>
              </a:ext>
            </a:extLst>
          </p:cNvPr>
          <p:cNvSpPr/>
          <p:nvPr/>
        </p:nvSpPr>
        <p:spPr>
          <a:xfrm rot="16200000">
            <a:off x="5509126" y="4274992"/>
            <a:ext cx="348261" cy="3393301"/>
          </a:xfrm>
          <a:prstGeom prst="leftBrac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4AE1B6A3-CC6C-F548-9784-594967B4F267}"/>
              </a:ext>
            </a:extLst>
          </p:cNvPr>
          <p:cNvSpPr/>
          <p:nvPr/>
        </p:nvSpPr>
        <p:spPr>
          <a:xfrm rot="16200000">
            <a:off x="8304624" y="5109067"/>
            <a:ext cx="348261" cy="1725151"/>
          </a:xfrm>
          <a:prstGeom prst="leftBrac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A0CF51D-DF2D-D292-2DAC-EA20544F8F9D}"/>
              </a:ext>
            </a:extLst>
          </p:cNvPr>
          <p:cNvSpPr txBox="1"/>
          <p:nvPr/>
        </p:nvSpPr>
        <p:spPr>
          <a:xfrm>
            <a:off x="5115106" y="6220607"/>
            <a:ext cx="114807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bonded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0BB51E7-742B-9E97-926B-D2BDE0160C7C}"/>
              </a:ext>
            </a:extLst>
          </p:cNvPr>
          <p:cNvSpPr txBox="1"/>
          <p:nvPr/>
        </p:nvSpPr>
        <p:spPr>
          <a:xfrm>
            <a:off x="7612972" y="6220607"/>
            <a:ext cx="1728358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non-bonded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D21049-4290-03BA-C092-3244E77254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 radius="4"/>
                    </a14:imgEffect>
                  </a14:imgLayer>
                </a14:imgProps>
              </a:ext>
            </a:extLst>
          </a:blip>
          <a:srcRect b="28061"/>
          <a:stretch/>
        </p:blipFill>
        <p:spPr>
          <a:xfrm>
            <a:off x="0" y="-22060"/>
            <a:ext cx="12192000" cy="494726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AD091C-A12F-5DF9-1F36-A39235270016}"/>
              </a:ext>
            </a:extLst>
          </p:cNvPr>
          <p:cNvSpPr/>
          <p:nvPr/>
        </p:nvSpPr>
        <p:spPr>
          <a:xfrm>
            <a:off x="0" y="47786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700E80-489D-731E-FD16-2FB0FDEAE161}"/>
              </a:ext>
            </a:extLst>
          </p:cNvPr>
          <p:cNvSpPr/>
          <p:nvPr/>
        </p:nvSpPr>
        <p:spPr>
          <a:xfrm>
            <a:off x="7543345" y="4853053"/>
            <a:ext cx="1191748" cy="1007142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AA0F530-5638-5FD0-8F90-0D557A1028C2}"/>
              </a:ext>
            </a:extLst>
          </p:cNvPr>
          <p:cNvSpPr/>
          <p:nvPr/>
        </p:nvSpPr>
        <p:spPr>
          <a:xfrm>
            <a:off x="8883516" y="4817768"/>
            <a:ext cx="762823" cy="1007142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6F3CE8E-3108-F65C-3A48-47FDC5021E6B}"/>
              </a:ext>
            </a:extLst>
          </p:cNvPr>
          <p:cNvGrpSpPr/>
          <p:nvPr/>
        </p:nvGrpSpPr>
        <p:grpSpPr>
          <a:xfrm>
            <a:off x="3202918" y="134617"/>
            <a:ext cx="4904774" cy="4432857"/>
            <a:chOff x="3202918" y="134617"/>
            <a:chExt cx="4904774" cy="4432857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357793D9-1C5F-A149-A547-5AD1449BB718}"/>
                </a:ext>
              </a:extLst>
            </p:cNvPr>
            <p:cNvSpPr/>
            <p:nvPr/>
          </p:nvSpPr>
          <p:spPr>
            <a:xfrm>
              <a:off x="3202918" y="134617"/>
              <a:ext cx="4904774" cy="4432857"/>
            </a:xfrm>
            <a:prstGeom prst="roundRect">
              <a:avLst>
                <a:gd name="adj" fmla="val 4922"/>
              </a:avLst>
            </a:prstGeom>
            <a:solidFill>
              <a:schemeClr val="bg1"/>
            </a:solidFill>
            <a:ln w="38100">
              <a:solidFill>
                <a:schemeClr val="accent5"/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33" name="Picture 32" descr="Screen Shot 2015-02-17 at 21.39.34.png">
              <a:extLst>
                <a:ext uri="{FF2B5EF4-FFF2-40B4-BE49-F238E27FC236}">
                  <a16:creationId xmlns:a16="http://schemas.microsoft.com/office/drawing/2014/main" id="{1FF250AD-AEA8-F955-379E-00CA9C67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64"/>
            <a:stretch/>
          </p:blipFill>
          <p:spPr>
            <a:xfrm>
              <a:off x="3389310" y="1226046"/>
              <a:ext cx="4675660" cy="3322817"/>
            </a:xfrm>
            <a:prstGeom prst="rect">
              <a:avLst/>
            </a:prstGeom>
          </p:spPr>
        </p:pic>
        <p:pic>
          <p:nvPicPr>
            <p:cNvPr id="34" name="Picture 33" descr="Screen Shot 2015-02-17 at 21.33.03.png">
              <a:extLst>
                <a:ext uri="{FF2B5EF4-FFF2-40B4-BE49-F238E27FC236}">
                  <a16:creationId xmlns:a16="http://schemas.microsoft.com/office/drawing/2014/main" id="{17DA99ED-AA1E-F879-6416-35C22FD7D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1825" y="562831"/>
              <a:ext cx="3835951" cy="1013270"/>
            </a:xfrm>
            <a:prstGeom prst="rect">
              <a:avLst/>
            </a:prstGeom>
          </p:spPr>
        </p:pic>
        <p:sp>
          <p:nvSpPr>
            <p:cNvPr id="37" name="Title 1">
              <a:extLst>
                <a:ext uri="{FF2B5EF4-FFF2-40B4-BE49-F238E27FC236}">
                  <a16:creationId xmlns:a16="http://schemas.microsoft.com/office/drawing/2014/main" id="{23897ECE-BC4F-6AC6-8437-9DA84BF782DE}"/>
                </a:ext>
              </a:extLst>
            </p:cNvPr>
            <p:cNvSpPr txBox="1">
              <a:spLocks/>
            </p:cNvSpPr>
            <p:nvPr/>
          </p:nvSpPr>
          <p:spPr>
            <a:xfrm>
              <a:off x="3495751" y="302566"/>
              <a:ext cx="2445236" cy="54927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 Light" panose="020F0302020204030204"/>
                  <a:ea typeface="+mj-ea"/>
                  <a:cs typeface="+mj-cs"/>
                </a:rPr>
                <a:t>Lennard-Jones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B8E5040-CF84-1CC9-9ED1-9FA621935337}"/>
                </a:ext>
              </a:extLst>
            </p:cNvPr>
            <p:cNvGrpSpPr/>
            <p:nvPr/>
          </p:nvGrpSpPr>
          <p:grpSpPr>
            <a:xfrm>
              <a:off x="4770750" y="2031628"/>
              <a:ext cx="1769110" cy="862884"/>
              <a:chOff x="4303776" y="2641594"/>
              <a:chExt cx="1769110" cy="862884"/>
            </a:xfrm>
          </p:grpSpPr>
          <p:pic>
            <p:nvPicPr>
              <p:cNvPr id="38" name="Picture 37" descr="bond.jpg">
                <a:extLst>
                  <a:ext uri="{FF2B5EF4-FFF2-40B4-BE49-F238E27FC236}">
                    <a16:creationId xmlns:a16="http://schemas.microsoft.com/office/drawing/2014/main" id="{5BAF3D7B-4FCA-0802-B373-5BEF8AD966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03776" y="2641594"/>
                <a:ext cx="1769110" cy="862884"/>
              </a:xfrm>
              <a:prstGeom prst="rect">
                <a:avLst/>
              </a:prstGeom>
            </p:spPr>
          </p:pic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1EE9AF52-E840-12EF-B909-B1DF0F5F031C}"/>
                  </a:ext>
                </a:extLst>
              </p:cNvPr>
              <p:cNvSpPr/>
              <p:nvPr/>
            </p:nvSpPr>
            <p:spPr>
              <a:xfrm>
                <a:off x="4890052" y="3021496"/>
                <a:ext cx="596348" cy="1033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E436634-9A2F-0A54-497D-1186B13EB23B}"/>
              </a:ext>
            </a:extLst>
          </p:cNvPr>
          <p:cNvGrpSpPr/>
          <p:nvPr/>
        </p:nvGrpSpPr>
        <p:grpSpPr>
          <a:xfrm>
            <a:off x="8258066" y="2580920"/>
            <a:ext cx="3095734" cy="1791732"/>
            <a:chOff x="8258066" y="2580920"/>
            <a:chExt cx="3095734" cy="1791732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CC5CE5D-E765-44AE-9F03-CAE5F1721AAB}"/>
                </a:ext>
              </a:extLst>
            </p:cNvPr>
            <p:cNvSpPr/>
            <p:nvPr/>
          </p:nvSpPr>
          <p:spPr>
            <a:xfrm>
              <a:off x="8258066" y="2580920"/>
              <a:ext cx="3095734" cy="1791732"/>
            </a:xfrm>
            <a:prstGeom prst="roundRect">
              <a:avLst>
                <a:gd name="adj" fmla="val 4922"/>
              </a:avLst>
            </a:prstGeom>
            <a:solidFill>
              <a:schemeClr val="bg1"/>
            </a:solidFill>
            <a:ln w="38100">
              <a:solidFill>
                <a:srgbClr val="7030A0"/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36" name="Picture 35" descr="Screen Shot 2015-02-17 at 21.54.36.png">
              <a:extLst>
                <a:ext uri="{FF2B5EF4-FFF2-40B4-BE49-F238E27FC236}">
                  <a16:creationId xmlns:a16="http://schemas.microsoft.com/office/drawing/2014/main" id="{0368E090-2390-855C-2E5C-1470610AA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53284" y="3102693"/>
              <a:ext cx="2492372" cy="1059631"/>
            </a:xfrm>
            <a:prstGeom prst="rect">
              <a:avLst/>
            </a:prstGeom>
          </p:spPr>
        </p:pic>
        <p:sp>
          <p:nvSpPr>
            <p:cNvPr id="39" name="Title 1">
              <a:extLst>
                <a:ext uri="{FF2B5EF4-FFF2-40B4-BE49-F238E27FC236}">
                  <a16:creationId xmlns:a16="http://schemas.microsoft.com/office/drawing/2014/main" id="{572FC998-2B25-C108-5515-CD446BAE3A46}"/>
                </a:ext>
              </a:extLst>
            </p:cNvPr>
            <p:cNvSpPr txBox="1">
              <a:spLocks/>
            </p:cNvSpPr>
            <p:nvPr/>
          </p:nvSpPr>
          <p:spPr>
            <a:xfrm>
              <a:off x="8644799" y="2613155"/>
              <a:ext cx="2445236" cy="54927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 Light" panose="020F0302020204030204"/>
                  <a:ea typeface="+mj-ea"/>
                  <a:cs typeface="+mj-cs"/>
                </a:rPr>
                <a:t>Coulomb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503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5818</TotalTime>
  <Words>1305</Words>
  <Application>Microsoft Macintosh PowerPoint</Application>
  <PresentationFormat>Widescreen</PresentationFormat>
  <Paragraphs>316</Paragraphs>
  <Slides>31</Slides>
  <Notes>12</Notes>
  <HiddenSlides>1</HiddenSlides>
  <MMClips>2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4" baseType="lpstr">
      <vt:lpstr>Aptos</vt:lpstr>
      <vt:lpstr>Aptos Display</vt:lpstr>
      <vt:lpstr>Arial</vt:lpstr>
      <vt:lpstr>Baloo</vt:lpstr>
      <vt:lpstr>Calibri</vt:lpstr>
      <vt:lpstr>Calibri Light</vt:lpstr>
      <vt:lpstr>Courier New</vt:lpstr>
      <vt:lpstr>Helvetica Neue</vt:lpstr>
      <vt:lpstr>Helvetica Neue Condensed</vt:lpstr>
      <vt:lpstr>Merriweather Sans</vt:lpstr>
      <vt:lpstr>Times New Roman</vt:lpstr>
      <vt:lpstr>Office Theme</vt:lpstr>
      <vt:lpstr>1_Office Theme</vt:lpstr>
      <vt:lpstr>Computational Techniques in Chemistry</vt:lpstr>
      <vt:lpstr>RECAP</vt:lpstr>
      <vt:lpstr>PowerPoint Presentation</vt:lpstr>
      <vt:lpstr>PowerPoint Presentation</vt:lpstr>
      <vt:lpstr>Force Field Methods</vt:lpstr>
      <vt:lpstr>Force Field Methods</vt:lpstr>
      <vt:lpstr>Force Field Energy </vt:lpstr>
      <vt:lpstr>Force Field Energy </vt:lpstr>
      <vt:lpstr>Force Field Energy </vt:lpstr>
      <vt:lpstr>PowerPoint Presentation</vt:lpstr>
      <vt:lpstr>How to control temperature and pressure?</vt:lpstr>
      <vt:lpstr>Is the simulation box finite?</vt:lpstr>
      <vt:lpstr>In each simulation   timestep…</vt:lpstr>
      <vt:lpstr>PowerPoint Presentation</vt:lpstr>
      <vt:lpstr>Simulating Layered Materials</vt:lpstr>
      <vt:lpstr>Materials at the Nanoscale </vt:lpstr>
      <vt:lpstr>Dimensionality of materials </vt:lpstr>
      <vt:lpstr>Why are layered materials of interest?</vt:lpstr>
      <vt:lpstr>PowerPoint Presentation</vt:lpstr>
      <vt:lpstr>The Soil</vt:lpstr>
      <vt:lpstr>The Soil</vt:lpstr>
      <vt:lpstr>Minerals in the Soil </vt:lpstr>
      <vt:lpstr>Minerals in the Soil </vt:lpstr>
      <vt:lpstr>Minerals in the Soil </vt:lpstr>
      <vt:lpstr>Why Clay?</vt:lpstr>
      <vt:lpstr>Why Clay?</vt:lpstr>
      <vt:lpstr>What is Smectite? </vt:lpstr>
      <vt:lpstr>Clay minerals for pollution management:</vt:lpstr>
      <vt:lpstr>Clay minerals for pollution management:</vt:lpstr>
      <vt:lpstr>How do I start modeling clay mineral system?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Molecular Dynamics 101</dc:title>
  <dc:creator>ERASTOVA, VALENTINA (Student)</dc:creator>
  <cp:lastModifiedBy>Valentina Erastova</cp:lastModifiedBy>
  <cp:revision>527</cp:revision>
  <dcterms:created xsi:type="dcterms:W3CDTF">2018-10-08T15:07:19Z</dcterms:created>
  <dcterms:modified xsi:type="dcterms:W3CDTF">2025-04-02T16:32:29Z</dcterms:modified>
</cp:coreProperties>
</file>

<file path=docProps/thumbnail.jpeg>
</file>